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20"/>
  </p:notesMasterIdLst>
  <p:sldIdLst>
    <p:sldId id="728" r:id="rId2"/>
    <p:sldId id="763" r:id="rId3"/>
    <p:sldId id="762" r:id="rId4"/>
    <p:sldId id="766" r:id="rId5"/>
    <p:sldId id="385" r:id="rId6"/>
    <p:sldId id="266" r:id="rId7"/>
    <p:sldId id="286" r:id="rId8"/>
    <p:sldId id="287" r:id="rId9"/>
    <p:sldId id="393" r:id="rId10"/>
    <p:sldId id="399" r:id="rId11"/>
    <p:sldId id="298" r:id="rId12"/>
    <p:sldId id="398" r:id="rId13"/>
    <p:sldId id="767" r:id="rId14"/>
    <p:sldId id="372" r:id="rId15"/>
    <p:sldId id="284" r:id="rId16"/>
    <p:sldId id="291" r:id="rId17"/>
    <p:sldId id="295" r:id="rId18"/>
    <p:sldId id="371" r:id="rId19"/>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5" d="100"/>
          <a:sy n="135" d="100"/>
        </p:scale>
        <p:origin x="6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B2644-134D-4584-900E-502C0129C6BF}" type="datetimeFigureOut">
              <a:rPr lang="en-IE" smtClean="0"/>
              <a:t>06/03/2024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6E49E7-FA7E-41D2-B208-7BCE41547841}" type="slidenum">
              <a:rPr lang="en-IE" smtClean="0"/>
              <a:t>‹#›</a:t>
            </a:fld>
            <a:endParaRPr lang="en-IE"/>
          </a:p>
        </p:txBody>
      </p:sp>
    </p:spTree>
    <p:extLst>
      <p:ext uri="{BB962C8B-B14F-4D97-AF65-F5344CB8AC3E}">
        <p14:creationId xmlns:p14="http://schemas.microsoft.com/office/powerpoint/2010/main" val="2408744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1400" b="1">
                <a:solidFill>
                  <a:srgbClr val="525E65"/>
                </a:solidFill>
                <a:latin typeface="Verdana" pitchFamily="34" charset="0"/>
              </a:defRPr>
            </a:lvl1pPr>
            <a:lvl2pPr marL="784104" indent="-301578" eaLnBrk="0" hangingPunct="0">
              <a:defRPr sz="1400" b="1">
                <a:solidFill>
                  <a:srgbClr val="525E65"/>
                </a:solidFill>
                <a:latin typeface="Verdana" pitchFamily="34" charset="0"/>
              </a:defRPr>
            </a:lvl2pPr>
            <a:lvl3pPr marL="1206314" indent="-241263" eaLnBrk="0" hangingPunct="0">
              <a:defRPr sz="1400" b="1">
                <a:solidFill>
                  <a:srgbClr val="525E65"/>
                </a:solidFill>
                <a:latin typeface="Verdana" pitchFamily="34" charset="0"/>
              </a:defRPr>
            </a:lvl3pPr>
            <a:lvl4pPr marL="1688839" indent="-241263" eaLnBrk="0" hangingPunct="0">
              <a:defRPr sz="1400" b="1">
                <a:solidFill>
                  <a:srgbClr val="525E65"/>
                </a:solidFill>
                <a:latin typeface="Verdana" pitchFamily="34" charset="0"/>
              </a:defRPr>
            </a:lvl4pPr>
            <a:lvl5pPr marL="2171364" indent="-241263" eaLnBrk="0" hangingPunct="0">
              <a:defRPr sz="1400" b="1">
                <a:solidFill>
                  <a:srgbClr val="525E65"/>
                </a:solidFill>
                <a:latin typeface="Verdana" pitchFamily="34" charset="0"/>
              </a:defRPr>
            </a:lvl5pPr>
            <a:lvl6pPr marL="2653891" indent="-241263" eaLnBrk="0" fontAlgn="base" hangingPunct="0">
              <a:spcBef>
                <a:spcPct val="0"/>
              </a:spcBef>
              <a:spcAft>
                <a:spcPct val="0"/>
              </a:spcAft>
              <a:defRPr sz="1400" b="1">
                <a:solidFill>
                  <a:srgbClr val="525E65"/>
                </a:solidFill>
                <a:latin typeface="Verdana" pitchFamily="34" charset="0"/>
              </a:defRPr>
            </a:lvl6pPr>
            <a:lvl7pPr marL="3136416" indent="-241263" eaLnBrk="0" fontAlgn="base" hangingPunct="0">
              <a:spcBef>
                <a:spcPct val="0"/>
              </a:spcBef>
              <a:spcAft>
                <a:spcPct val="0"/>
              </a:spcAft>
              <a:defRPr sz="1400" b="1">
                <a:solidFill>
                  <a:srgbClr val="525E65"/>
                </a:solidFill>
                <a:latin typeface="Verdana" pitchFamily="34" charset="0"/>
              </a:defRPr>
            </a:lvl7pPr>
            <a:lvl8pPr marL="3618941" indent="-241263" eaLnBrk="0" fontAlgn="base" hangingPunct="0">
              <a:spcBef>
                <a:spcPct val="0"/>
              </a:spcBef>
              <a:spcAft>
                <a:spcPct val="0"/>
              </a:spcAft>
              <a:defRPr sz="1400" b="1">
                <a:solidFill>
                  <a:srgbClr val="525E65"/>
                </a:solidFill>
                <a:latin typeface="Verdana" pitchFamily="34" charset="0"/>
              </a:defRPr>
            </a:lvl8pPr>
            <a:lvl9pPr marL="4101466" indent="-241263" eaLnBrk="0" fontAlgn="base" hangingPunct="0">
              <a:spcBef>
                <a:spcPct val="0"/>
              </a:spcBef>
              <a:spcAft>
                <a:spcPct val="0"/>
              </a:spcAft>
              <a:defRPr sz="1400" b="1">
                <a:solidFill>
                  <a:srgbClr val="525E65"/>
                </a:solidFill>
                <a:latin typeface="Verdana"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68866C-081D-40A1-B866-29EF6B0D988D}"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7651" name="Rectangle 2"/>
          <p:cNvSpPr>
            <a:spLocks noGrp="1" noRot="1" noChangeAspect="1" noChangeArrowheads="1" noTextEdit="1"/>
          </p:cNvSpPr>
          <p:nvPr>
            <p:ph type="sldImg"/>
          </p:nvPr>
        </p:nvSpPr>
        <p:spPr>
          <a:xfrm>
            <a:off x="141288" y="768350"/>
            <a:ext cx="6818312" cy="3836988"/>
          </a:xfrm>
          <a:ln/>
        </p:spPr>
      </p:sp>
      <p:sp>
        <p:nvSpPr>
          <p:cNvPr id="27652" name="Rectangle 3"/>
          <p:cNvSpPr>
            <a:spLocks noGrp="1" noChangeArrowheads="1"/>
          </p:cNvSpPr>
          <p:nvPr>
            <p:ph type="body" idx="1"/>
          </p:nvPr>
        </p:nvSpPr>
        <p:spPr>
          <a:noFill/>
        </p:spPr>
        <p:txBody>
          <a:bodyPr/>
          <a:lstStyle/>
          <a:p>
            <a:pPr marL="175921" indent="-175921" eaLnBrk="1" hangingPunct="1">
              <a:buFontTx/>
              <a:buChar char="•"/>
            </a:pPr>
            <a:endParaRPr lang="en-US">
              <a:ea typeface="MS PGothic" pitchFamily="34" charset="-128"/>
            </a:endParaRPr>
          </a:p>
        </p:txBody>
      </p:sp>
    </p:spTree>
    <p:extLst>
      <p:ext uri="{BB962C8B-B14F-4D97-AF65-F5344CB8AC3E}">
        <p14:creationId xmlns:p14="http://schemas.microsoft.com/office/powerpoint/2010/main" val="57467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endParaRPr lang="en-US" dirty="0"/>
          </a:p>
        </p:txBody>
      </p:sp>
      <p:sp>
        <p:nvSpPr>
          <p:cNvPr id="30724" name="Slide Number Placeholder 3"/>
          <p:cNvSpPr>
            <a:spLocks noGrp="1"/>
          </p:cNvSpPr>
          <p:nvPr>
            <p:ph type="sldNum" sz="quarter" idx="5"/>
          </p:nvPr>
        </p:nvSpPr>
        <p:spPr>
          <a:noFill/>
        </p:spPr>
        <p:txBody>
          <a:bodyPr/>
          <a:lstStyle>
            <a:lvl1pPr eaLnBrk="0" hangingPunct="0">
              <a:defRPr sz="1400" b="1">
                <a:solidFill>
                  <a:srgbClr val="525E65"/>
                </a:solidFill>
                <a:latin typeface="Verdana" pitchFamily="34" charset="0"/>
              </a:defRPr>
            </a:lvl1pPr>
            <a:lvl2pPr marL="757620" indent="-291393" eaLnBrk="0" hangingPunct="0">
              <a:defRPr sz="1400" b="1">
                <a:solidFill>
                  <a:srgbClr val="525E65"/>
                </a:solidFill>
                <a:latin typeface="Verdana" pitchFamily="34" charset="0"/>
              </a:defRPr>
            </a:lvl2pPr>
            <a:lvl3pPr marL="1165570" indent="-233114" eaLnBrk="0" hangingPunct="0">
              <a:defRPr sz="1400" b="1">
                <a:solidFill>
                  <a:srgbClr val="525E65"/>
                </a:solidFill>
                <a:latin typeface="Verdana" pitchFamily="34" charset="0"/>
              </a:defRPr>
            </a:lvl3pPr>
            <a:lvl4pPr marL="1631798" indent="-233114" eaLnBrk="0" hangingPunct="0">
              <a:defRPr sz="1400" b="1">
                <a:solidFill>
                  <a:srgbClr val="525E65"/>
                </a:solidFill>
                <a:latin typeface="Verdana" pitchFamily="34" charset="0"/>
              </a:defRPr>
            </a:lvl4pPr>
            <a:lvl5pPr marL="2098026" indent="-233114" eaLnBrk="0" hangingPunct="0">
              <a:defRPr sz="1400" b="1">
                <a:solidFill>
                  <a:srgbClr val="525E65"/>
                </a:solidFill>
                <a:latin typeface="Verdana" pitchFamily="34" charset="0"/>
              </a:defRPr>
            </a:lvl5pPr>
            <a:lvl6pPr marL="2564255" indent="-233114" eaLnBrk="0" fontAlgn="base" hangingPunct="0">
              <a:spcBef>
                <a:spcPct val="0"/>
              </a:spcBef>
              <a:spcAft>
                <a:spcPct val="0"/>
              </a:spcAft>
              <a:defRPr sz="1400" b="1">
                <a:solidFill>
                  <a:srgbClr val="525E65"/>
                </a:solidFill>
                <a:latin typeface="Verdana" pitchFamily="34" charset="0"/>
              </a:defRPr>
            </a:lvl6pPr>
            <a:lvl7pPr marL="3030484" indent="-233114" eaLnBrk="0" fontAlgn="base" hangingPunct="0">
              <a:spcBef>
                <a:spcPct val="0"/>
              </a:spcBef>
              <a:spcAft>
                <a:spcPct val="0"/>
              </a:spcAft>
              <a:defRPr sz="1400" b="1">
                <a:solidFill>
                  <a:srgbClr val="525E65"/>
                </a:solidFill>
                <a:latin typeface="Verdana" pitchFamily="34" charset="0"/>
              </a:defRPr>
            </a:lvl7pPr>
            <a:lvl8pPr marL="3496711" indent="-233114" eaLnBrk="0" fontAlgn="base" hangingPunct="0">
              <a:spcBef>
                <a:spcPct val="0"/>
              </a:spcBef>
              <a:spcAft>
                <a:spcPct val="0"/>
              </a:spcAft>
              <a:defRPr sz="1400" b="1">
                <a:solidFill>
                  <a:srgbClr val="525E65"/>
                </a:solidFill>
                <a:latin typeface="Verdana" pitchFamily="34" charset="0"/>
              </a:defRPr>
            </a:lvl8pPr>
            <a:lvl9pPr marL="3962939" indent="-233114" eaLnBrk="0" fontAlgn="base" hangingPunct="0">
              <a:spcBef>
                <a:spcPct val="0"/>
              </a:spcBef>
              <a:spcAft>
                <a:spcPct val="0"/>
              </a:spcAft>
              <a:defRPr sz="1400" b="1">
                <a:solidFill>
                  <a:srgbClr val="525E65"/>
                </a:solidFill>
                <a:latin typeface="Verdana" pitchFamily="34" charset="0"/>
              </a:defRPr>
            </a:lvl9pPr>
          </a:lstStyle>
          <a:p>
            <a:pPr eaLnBrk="1" hangingPunct="1"/>
            <a:fld id="{AAB3AF92-791B-49CA-9D3C-63E05E237098}" type="slidenum">
              <a:rPr lang="en-GB" sz="1200" b="0">
                <a:solidFill>
                  <a:schemeClr val="tx1"/>
                </a:solidFill>
                <a:latin typeface="Arial" charset="0"/>
              </a:rPr>
              <a:pPr eaLnBrk="1" hangingPunct="1"/>
              <a:t>4</a:t>
            </a:fld>
            <a:endParaRPr lang="en-GB" sz="1200" b="0">
              <a:solidFill>
                <a:schemeClr val="tx1"/>
              </a:solidFill>
              <a:latin typeface="Arial" charset="0"/>
            </a:endParaRPr>
          </a:p>
        </p:txBody>
      </p:sp>
    </p:spTree>
    <p:extLst>
      <p:ext uri="{BB962C8B-B14F-4D97-AF65-F5344CB8AC3E}">
        <p14:creationId xmlns:p14="http://schemas.microsoft.com/office/powerpoint/2010/main" val="344719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97"/>
              </a:spcBef>
              <a:spcAft>
                <a:spcPts val="597"/>
              </a:spcAft>
            </a:pPr>
            <a:endParaRPr lang="fr-FR" sz="1600" dirty="0"/>
          </a:p>
        </p:txBody>
      </p:sp>
      <p:sp>
        <p:nvSpPr>
          <p:cNvPr id="4" name="Slide Number Placeholder 3"/>
          <p:cNvSpPr>
            <a:spLocks noGrp="1"/>
          </p:cNvSpPr>
          <p:nvPr>
            <p:ph type="sldNum" sz="quarter" idx="10"/>
          </p:nvPr>
        </p:nvSpPr>
        <p:spPr/>
        <p:txBody>
          <a:bodyPr/>
          <a:lstStyle/>
          <a:p>
            <a:fld id="{6875A2F2-06A6-4E1E-AE6B-97A01757FADE}" type="slidenum">
              <a:rPr lang="en-GB" altLang="en-US" smtClean="0"/>
              <a:pPr/>
              <a:t>11</a:t>
            </a:fld>
            <a:endParaRPr lang="en-GB" altLang="en-US"/>
          </a:p>
        </p:txBody>
      </p:sp>
    </p:spTree>
    <p:extLst>
      <p:ext uri="{BB962C8B-B14F-4D97-AF65-F5344CB8AC3E}">
        <p14:creationId xmlns:p14="http://schemas.microsoft.com/office/powerpoint/2010/main" val="378217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1A4C404-5CD9-44E3-AC39-E8CDD30AA3FC}"/>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FA39A429-5C42-4253-BD79-175F5DF3397E}"/>
              </a:ext>
            </a:extLst>
          </p:cNvPr>
          <p:cNvSpPr>
            <a:spLocks noGrp="1"/>
          </p:cNvSpPr>
          <p:nvPr>
            <p:ph type="body" idx="1"/>
          </p:nvPr>
        </p:nvSpPr>
        <p:spPr>
          <a:noFill/>
        </p:spPr>
        <p:txBody>
          <a:bodyPr/>
          <a:lstStyle/>
          <a:p>
            <a:r>
              <a:rPr lang="en-US" altLang="en-US" sz="1400">
                <a:latin typeface="Arial" panose="020B0604020202020204" pitchFamily="34" charset="0"/>
              </a:rPr>
              <a:t>That is why the Commission supported a number of projects to assist the development of market surveillance (not all depicted are about market surveillance, but at least half of them are)</a:t>
            </a:r>
            <a:endParaRPr lang="en-GB" altLang="en-US" sz="1400">
              <a:latin typeface="Arial" panose="020B0604020202020204" pitchFamily="34" charset="0"/>
            </a:endParaRPr>
          </a:p>
        </p:txBody>
      </p:sp>
      <p:sp>
        <p:nvSpPr>
          <p:cNvPr id="33796" name="Slide Number Placeholder 3">
            <a:extLst>
              <a:ext uri="{FF2B5EF4-FFF2-40B4-BE49-F238E27FC236}">
                <a16:creationId xmlns:a16="http://schemas.microsoft.com/office/drawing/2014/main" id="{20A73F80-E417-481D-AA74-9C586F1E84D7}"/>
              </a:ext>
            </a:extLst>
          </p:cNvPr>
          <p:cNvSpPr>
            <a:spLocks noGrp="1"/>
          </p:cNvSpPr>
          <p:nvPr>
            <p:ph type="sldNum" sz="quarter" idx="5"/>
          </p:nvPr>
        </p:nvSpPr>
        <p:spPr>
          <a:noFill/>
        </p:spPr>
        <p:txBody>
          <a:bodyPr/>
          <a:lstStyle>
            <a:lvl1pPr>
              <a:defRPr sz="3000">
                <a:solidFill>
                  <a:srgbClr val="0F5494"/>
                </a:solidFill>
                <a:latin typeface="Verdana" panose="020B0604030504040204" pitchFamily="34" charset="0"/>
              </a:defRPr>
            </a:lvl1pPr>
            <a:lvl2pPr marL="742950" indent="-285750">
              <a:defRPr sz="3000">
                <a:solidFill>
                  <a:srgbClr val="0F5494"/>
                </a:solidFill>
                <a:latin typeface="Verdana" panose="020B0604030504040204" pitchFamily="34" charset="0"/>
              </a:defRPr>
            </a:lvl2pPr>
            <a:lvl3pPr marL="1143000" indent="-228600">
              <a:defRPr sz="3000">
                <a:solidFill>
                  <a:srgbClr val="0F5494"/>
                </a:solidFill>
                <a:latin typeface="Verdana" panose="020B0604030504040204" pitchFamily="34" charset="0"/>
              </a:defRPr>
            </a:lvl3pPr>
            <a:lvl4pPr marL="1600200" indent="-228600">
              <a:defRPr sz="3000">
                <a:solidFill>
                  <a:srgbClr val="0F5494"/>
                </a:solidFill>
                <a:latin typeface="Verdana" panose="020B0604030504040204" pitchFamily="34" charset="0"/>
              </a:defRPr>
            </a:lvl4pPr>
            <a:lvl5pPr marL="2057400" indent="-228600">
              <a:defRPr sz="3000">
                <a:solidFill>
                  <a:srgbClr val="0F5494"/>
                </a:solidFill>
                <a:latin typeface="Verdana" panose="020B0604030504040204" pitchFamily="34" charset="0"/>
              </a:defRPr>
            </a:lvl5pPr>
            <a:lvl6pPr marL="2514600" indent="-228600" eaLnBrk="0" fontAlgn="base" hangingPunct="0">
              <a:spcBef>
                <a:spcPct val="0"/>
              </a:spcBef>
              <a:spcAft>
                <a:spcPct val="0"/>
              </a:spcAft>
              <a:defRPr sz="3000">
                <a:solidFill>
                  <a:srgbClr val="0F5494"/>
                </a:solidFill>
                <a:latin typeface="Verdana" panose="020B0604030504040204" pitchFamily="34" charset="0"/>
              </a:defRPr>
            </a:lvl6pPr>
            <a:lvl7pPr marL="2971800" indent="-228600" eaLnBrk="0" fontAlgn="base" hangingPunct="0">
              <a:spcBef>
                <a:spcPct val="0"/>
              </a:spcBef>
              <a:spcAft>
                <a:spcPct val="0"/>
              </a:spcAft>
              <a:defRPr sz="3000">
                <a:solidFill>
                  <a:srgbClr val="0F5494"/>
                </a:solidFill>
                <a:latin typeface="Verdana" panose="020B0604030504040204" pitchFamily="34" charset="0"/>
              </a:defRPr>
            </a:lvl7pPr>
            <a:lvl8pPr marL="3429000" indent="-228600" eaLnBrk="0" fontAlgn="base" hangingPunct="0">
              <a:spcBef>
                <a:spcPct val="0"/>
              </a:spcBef>
              <a:spcAft>
                <a:spcPct val="0"/>
              </a:spcAft>
              <a:defRPr sz="3000">
                <a:solidFill>
                  <a:srgbClr val="0F5494"/>
                </a:solidFill>
                <a:latin typeface="Verdana" panose="020B0604030504040204" pitchFamily="34" charset="0"/>
              </a:defRPr>
            </a:lvl8pPr>
            <a:lvl9pPr marL="3886200" indent="-228600" eaLnBrk="0" fontAlgn="base" hangingPunct="0">
              <a:spcBef>
                <a:spcPct val="0"/>
              </a:spcBef>
              <a:spcAft>
                <a:spcPct val="0"/>
              </a:spcAft>
              <a:defRPr sz="3000">
                <a:solidFill>
                  <a:srgbClr val="0F5494"/>
                </a:solidFill>
                <a:latin typeface="Verdana" panose="020B0604030504040204" pitchFamily="34" charset="0"/>
              </a:defRPr>
            </a:lvl9pPr>
          </a:lstStyle>
          <a:p>
            <a:fld id="{4B6E84EA-3B41-421F-A948-E67CE7B72A74}" type="slidenum">
              <a:rPr lang="en-GB" altLang="en-US" sz="1200">
                <a:solidFill>
                  <a:schemeClr val="tx1"/>
                </a:solidFill>
                <a:latin typeface="Arial" panose="020B0604020202020204" pitchFamily="34" charset="0"/>
              </a:rPr>
              <a:pPr/>
              <a:t>14</a:t>
            </a:fld>
            <a:endParaRPr lang="en-GB" altLang="en-US" sz="1200">
              <a:solidFill>
                <a:schemeClr val="tx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14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5807"/>
            <a:ext cx="8604250" cy="44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4149726" y="735807"/>
            <a:ext cx="4994275" cy="4407694"/>
          </a:xfrm>
          <a:prstGeom prst="rect">
            <a:avLst/>
          </a:prstGeom>
          <a:solidFill>
            <a:srgbClr val="0F5494"/>
          </a:solidFill>
          <a:ln w="25400" algn="ctr">
            <a:solidFill>
              <a:srgbClr val="0F5494"/>
            </a:solidFill>
            <a:miter lim="800000"/>
            <a:headEnd/>
            <a:tailEnd/>
          </a:ln>
          <a:effectLst>
            <a:outerShdw dist="23000" dir="5400000" rotWithShape="0">
              <a:srgbClr val="000000">
                <a:alpha val="34998"/>
              </a:srgbClr>
            </a:outerShdw>
          </a:effectLst>
        </p:spPr>
        <p:txBody>
          <a:bodyPr anchor="ctr"/>
          <a:lstStyle/>
          <a:p>
            <a:pPr algn="ctr" defTabSz="342900"/>
            <a:endParaRPr lang="en-US" sz="1350" b="0">
              <a:solidFill>
                <a:srgbClr val="FFFFFF"/>
              </a:solidFill>
            </a:endParaRPr>
          </a:p>
        </p:txBody>
      </p:sp>
      <p:sp>
        <p:nvSpPr>
          <p:cNvPr id="6" name="Rectangle 27"/>
          <p:cNvSpPr>
            <a:spLocks noChangeArrowheads="1"/>
          </p:cNvSpPr>
          <p:nvPr userDrawn="1"/>
        </p:nvSpPr>
        <p:spPr bwMode="auto">
          <a:xfrm>
            <a:off x="0" y="0"/>
            <a:ext cx="9144000" cy="747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pic>
        <p:nvPicPr>
          <p:cNvPr id="7" name="Picture 13" descr="LOGO CE-EN-quadri.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689" y="194073"/>
            <a:ext cx="1436687" cy="74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
          <p:cNvSpPr>
            <a:spLocks noChangeArrowheads="1"/>
          </p:cNvSpPr>
          <p:nvPr userDrawn="1"/>
        </p:nvSpPr>
        <p:spPr bwMode="auto">
          <a:xfrm>
            <a:off x="4140201" y="4994673"/>
            <a:ext cx="601663" cy="148828"/>
          </a:xfrm>
          <a:prstGeom prst="rect">
            <a:avLst/>
          </a:prstGeom>
          <a:solidFill>
            <a:srgbClr val="EE8032"/>
          </a:solidFill>
          <a:ln w="9525" algn="ctr">
            <a:solidFill>
              <a:srgbClr val="EE8032"/>
            </a:solidFill>
            <a:miter lim="800000"/>
            <a:headEnd/>
            <a:tailEnd/>
          </a:ln>
          <a:effectLst>
            <a:outerShdw dist="23000" dir="5400000" rotWithShape="0">
              <a:srgbClr val="000000">
                <a:alpha val="34998"/>
              </a:srgbClr>
            </a:outerShdw>
          </a:effectLst>
        </p:spPr>
        <p:txBody>
          <a:bodyPr lIns="13500" tIns="89100" anchor="ctr"/>
          <a:lstStyle/>
          <a:p>
            <a:pPr defTabSz="342900">
              <a:lnSpc>
                <a:spcPct val="70000"/>
              </a:lnSpc>
              <a:spcBef>
                <a:spcPct val="20000"/>
              </a:spcBef>
              <a:buClr>
                <a:schemeClr val="bg1"/>
              </a:buClr>
            </a:pPr>
            <a:r>
              <a:rPr lang="en-GB" sz="600" b="0">
                <a:solidFill>
                  <a:schemeClr val="bg1"/>
                </a:solidFill>
              </a:rPr>
              <a:t>Energy</a:t>
            </a:r>
          </a:p>
          <a:p>
            <a:pPr algn="ctr" defTabSz="342900"/>
            <a:endParaRPr lang="en-GB" sz="675" b="0">
              <a:solidFill>
                <a:schemeClr val="bg1"/>
              </a:solidFill>
              <a:latin typeface="Calibri" pitchFamily="34" charset="0"/>
            </a:endParaRPr>
          </a:p>
        </p:txBody>
      </p:sp>
      <p:sp>
        <p:nvSpPr>
          <p:cNvPr id="9" name="Line 23"/>
          <p:cNvSpPr>
            <a:spLocks noChangeShapeType="1"/>
          </p:cNvSpPr>
          <p:nvPr userDrawn="1"/>
        </p:nvSpPr>
        <p:spPr bwMode="auto">
          <a:xfrm>
            <a:off x="4144963" y="933450"/>
            <a:ext cx="620712" cy="0"/>
          </a:xfrm>
          <a:prstGeom prst="line">
            <a:avLst/>
          </a:prstGeom>
          <a:noFill/>
          <a:ln w="38735">
            <a:solidFill>
              <a:srgbClr val="EE803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1050"/>
          </a:p>
        </p:txBody>
      </p:sp>
      <p:sp>
        <p:nvSpPr>
          <p:cNvPr id="3076" name="Rectangle 4"/>
          <p:cNvSpPr>
            <a:spLocks noGrp="1" noChangeArrowheads="1"/>
          </p:cNvSpPr>
          <p:nvPr>
            <p:ph type="ctrTitle"/>
          </p:nvPr>
        </p:nvSpPr>
        <p:spPr>
          <a:xfrm>
            <a:off x="4211639" y="1924051"/>
            <a:ext cx="4824412" cy="592931"/>
          </a:xfrm>
        </p:spPr>
        <p:txBody>
          <a:bodyPr/>
          <a:lstStyle>
            <a:lvl1pPr marL="2381">
              <a:defRPr sz="5700">
                <a:solidFill>
                  <a:srgbClr val="FFD624"/>
                </a:solidFill>
              </a:defRPr>
            </a:lvl1pPr>
          </a:lstStyle>
          <a:p>
            <a:pPr lvl="0"/>
            <a:r>
              <a:rPr lang="fr-BE" noProof="0"/>
              <a:t>Title</a:t>
            </a:r>
            <a:endParaRPr lang="en-GB" noProof="0"/>
          </a:p>
        </p:txBody>
      </p:sp>
      <p:sp>
        <p:nvSpPr>
          <p:cNvPr id="3077" name="Rectangle 5"/>
          <p:cNvSpPr>
            <a:spLocks noGrp="1" noChangeArrowheads="1"/>
          </p:cNvSpPr>
          <p:nvPr>
            <p:ph type="subTitle" idx="1"/>
          </p:nvPr>
        </p:nvSpPr>
        <p:spPr>
          <a:xfrm>
            <a:off x="4211638" y="2787255"/>
            <a:ext cx="4932362" cy="1296590"/>
          </a:xfrm>
        </p:spPr>
        <p:txBody>
          <a:bodyPr/>
          <a:lstStyle>
            <a:lvl1pPr marL="0" indent="0">
              <a:buFontTx/>
              <a:buNone/>
              <a:defRPr sz="2250" b="1" i="0">
                <a:solidFill>
                  <a:schemeClr val="bg1"/>
                </a:solidFill>
              </a:defRPr>
            </a:lvl1pPr>
          </a:lstStyle>
          <a:p>
            <a:pPr lvl="0"/>
            <a:r>
              <a:rPr lang="fr-BE" noProof="0"/>
              <a:t>Subtitle</a:t>
            </a:r>
            <a:endParaRPr lang="en-GB" noProof="0"/>
          </a:p>
        </p:txBody>
      </p:sp>
      <p:sp>
        <p:nvSpPr>
          <p:cNvPr id="10" name="Rectangle 6"/>
          <p:cNvSpPr>
            <a:spLocks noGrp="1" noChangeArrowheads="1"/>
          </p:cNvSpPr>
          <p:nvPr>
            <p:ph type="dt" sz="half" idx="10"/>
          </p:nvPr>
        </p:nvSpPr>
        <p:spPr/>
        <p:txBody>
          <a:bodyPr/>
          <a:lstStyle>
            <a:lvl1pPr>
              <a:defRPr sz="900" b="1">
                <a:solidFill>
                  <a:schemeClr val="bg1"/>
                </a:solidFill>
                <a:latin typeface="+mn-lt"/>
              </a:defRPr>
            </a:lvl1pPr>
          </a:lstStyle>
          <a:p>
            <a:pPr>
              <a:defRPr/>
            </a:pPr>
            <a:endParaRPr lang="en-GB"/>
          </a:p>
        </p:txBody>
      </p:sp>
      <p:sp>
        <p:nvSpPr>
          <p:cNvPr id="11"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p>
        </p:txBody>
      </p:sp>
      <p:sp>
        <p:nvSpPr>
          <p:cNvPr id="12" name="Rectangle 8"/>
          <p:cNvSpPr>
            <a:spLocks noGrp="1" noChangeArrowheads="1"/>
          </p:cNvSpPr>
          <p:nvPr>
            <p:ph type="sldNum" sz="quarter" idx="12"/>
          </p:nvPr>
        </p:nvSpPr>
        <p:spPr>
          <a:xfrm>
            <a:off x="6553200" y="4683919"/>
            <a:ext cx="2133600" cy="357188"/>
          </a:xfrm>
        </p:spPr>
        <p:txBody>
          <a:bodyPr/>
          <a:lstStyle>
            <a:lvl1pPr>
              <a:defRPr>
                <a:solidFill>
                  <a:srgbClr val="0F5494"/>
                </a:solidFill>
                <a:latin typeface="Arial" pitchFamily="34" charset="0"/>
                <a:cs typeface="Arial" pitchFamily="34" charset="0"/>
              </a:defRPr>
            </a:lvl1pPr>
          </a:lstStyle>
          <a:p>
            <a:pPr>
              <a:defRPr/>
            </a:pPr>
            <a:fld id="{9686E55D-7EE4-4FF1-9507-903FB99341C8}" type="slidenum">
              <a:rPr lang="en-GB"/>
              <a:pPr>
                <a:defRPr/>
              </a:pPr>
              <a:t>‹#›</a:t>
            </a:fld>
            <a:endParaRPr lang="en-GB" dirty="0"/>
          </a:p>
        </p:txBody>
      </p:sp>
    </p:spTree>
    <p:extLst>
      <p:ext uri="{BB962C8B-B14F-4D97-AF65-F5344CB8AC3E}">
        <p14:creationId xmlns:p14="http://schemas.microsoft.com/office/powerpoint/2010/main" val="95442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68726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869282"/>
            <a:ext cx="4038600" cy="26467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69282"/>
            <a:ext cx="4038600" cy="264676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5CC8C9-EA7C-49F4-9C76-F59DA96C178C}" type="slidenum">
              <a:rPr lang="en-GB"/>
              <a:pPr>
                <a:defRPr/>
              </a:pPr>
              <a:t>‹#›</a:t>
            </a:fld>
            <a:endParaRPr lang="en-GB" dirty="0"/>
          </a:p>
        </p:txBody>
      </p:sp>
    </p:spTree>
    <p:extLst>
      <p:ext uri="{BB962C8B-B14F-4D97-AF65-F5344CB8AC3E}">
        <p14:creationId xmlns:p14="http://schemas.microsoft.com/office/powerpoint/2010/main" val="23822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6F6A4F-83DC-4BF9-BCB4-E93D11FC294C}" type="slidenum">
              <a:rPr lang="en-GB"/>
              <a:pPr>
                <a:defRPr/>
              </a:pPr>
              <a:t>‹#›</a:t>
            </a:fld>
            <a:endParaRPr lang="en-GB" dirty="0"/>
          </a:p>
        </p:txBody>
      </p:sp>
    </p:spTree>
    <p:extLst>
      <p:ext uri="{BB962C8B-B14F-4D97-AF65-F5344CB8AC3E}">
        <p14:creationId xmlns:p14="http://schemas.microsoft.com/office/powerpoint/2010/main" val="394688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7422B-1761-4076-97CB-E10ACD820CB8}" type="slidenum">
              <a:rPr lang="en-GB"/>
              <a:pPr>
                <a:defRPr/>
              </a:pPr>
              <a:t>‹#›</a:t>
            </a:fld>
            <a:endParaRPr lang="en-GB" dirty="0"/>
          </a:p>
        </p:txBody>
      </p:sp>
    </p:spTree>
    <p:extLst>
      <p:ext uri="{BB962C8B-B14F-4D97-AF65-F5344CB8AC3E}">
        <p14:creationId xmlns:p14="http://schemas.microsoft.com/office/powerpoint/2010/main" val="306845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257A80F-0135-46DB-94BD-7C1F9F0FE00F}" type="slidenum">
              <a:rPr lang="en-GB"/>
              <a:pPr>
                <a:defRPr/>
              </a:pPr>
              <a:t>‹#›</a:t>
            </a:fld>
            <a:endParaRPr lang="en-GB" dirty="0"/>
          </a:p>
        </p:txBody>
      </p:sp>
    </p:spTree>
    <p:extLst>
      <p:ext uri="{BB962C8B-B14F-4D97-AF65-F5344CB8AC3E}">
        <p14:creationId xmlns:p14="http://schemas.microsoft.com/office/powerpoint/2010/main" val="332790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0" y="583407"/>
            <a:ext cx="8229600" cy="70246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19378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523143" y="4598465"/>
            <a:ext cx="20574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GB" smtClean="0"/>
              <a:pPr/>
              <a:t>‹#›</a:t>
            </a:fld>
            <a:endParaRPr lang="en-GB"/>
          </a:p>
        </p:txBody>
      </p:sp>
      <p:sp>
        <p:nvSpPr>
          <p:cNvPr id="42" name="Google Shape;42;p26"/>
          <p:cNvSpPr txBox="1">
            <a:spLocks noGrp="1"/>
          </p:cNvSpPr>
          <p:nvPr>
            <p:ph type="title"/>
          </p:nvPr>
        </p:nvSpPr>
        <p:spPr>
          <a:xfrm>
            <a:off x="728042" y="362145"/>
            <a:ext cx="7886700" cy="58676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628649" y="1369219"/>
            <a:ext cx="3996000" cy="2929826"/>
          </a:xfrm>
          <a:prstGeom prst="rect">
            <a:avLst/>
          </a:prstGeom>
          <a:noFill/>
          <a:ln>
            <a:noFill/>
          </a:ln>
        </p:spPr>
        <p:txBody>
          <a:bodyPr spcFirstLastPara="1" wrap="square" lIns="91425" tIns="45700" rIns="91425" bIns="45700" anchor="t" anchorCtr="0">
            <a:noAutofit/>
          </a:bodyPr>
          <a:lstStyle>
            <a:lvl1pPr marL="342900" lvl="0" indent="-285750" algn="l">
              <a:lnSpc>
                <a:spcPct val="100000"/>
              </a:lnSpc>
              <a:spcBef>
                <a:spcPts val="0"/>
              </a:spcBef>
              <a:spcAft>
                <a:spcPts val="0"/>
              </a:spcAft>
              <a:buSzPts val="2400"/>
              <a:buChar char="•"/>
              <a:defRPr/>
            </a:lvl1pPr>
            <a:lvl2pPr marL="685800" lvl="1" indent="-266700" algn="l">
              <a:lnSpc>
                <a:spcPct val="100000"/>
              </a:lnSpc>
              <a:spcBef>
                <a:spcPts val="1350"/>
              </a:spcBef>
              <a:spcAft>
                <a:spcPts val="0"/>
              </a:spcAft>
              <a:buSzPts val="2000"/>
              <a:buChar char="•"/>
              <a:defRPr/>
            </a:lvl2pPr>
            <a:lvl3pPr marL="1028700" lvl="2" indent="-257175" algn="l">
              <a:lnSpc>
                <a:spcPct val="100000"/>
              </a:lnSpc>
              <a:spcBef>
                <a:spcPts val="1350"/>
              </a:spcBef>
              <a:spcAft>
                <a:spcPts val="0"/>
              </a:spcAft>
              <a:buSzPts val="1800"/>
              <a:buChar char="•"/>
              <a:defRPr/>
            </a:lvl3pPr>
            <a:lvl4pPr marL="1371600" lvl="3" indent="-247650" algn="l">
              <a:lnSpc>
                <a:spcPct val="100000"/>
              </a:lnSpc>
              <a:spcBef>
                <a:spcPts val="1350"/>
              </a:spcBef>
              <a:spcAft>
                <a:spcPts val="0"/>
              </a:spcAft>
              <a:buSzPts val="1600"/>
              <a:buChar char="•"/>
              <a:defRPr/>
            </a:lvl4pPr>
            <a:lvl5pPr marL="1714500" lvl="4" indent="-247650" algn="l">
              <a:lnSpc>
                <a:spcPct val="100000"/>
              </a:lnSpc>
              <a:spcBef>
                <a:spcPts val="1350"/>
              </a:spcBef>
              <a:spcAft>
                <a:spcPts val="0"/>
              </a:spcAft>
              <a:buSzPts val="1600"/>
              <a:buChar char="•"/>
              <a:defRPr/>
            </a:lvl5pPr>
            <a:lvl6pPr marL="2057400" lvl="5" indent="-257175" algn="l">
              <a:lnSpc>
                <a:spcPct val="90000"/>
              </a:lnSpc>
              <a:spcBef>
                <a:spcPts val="13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4801688" y="1369219"/>
            <a:ext cx="3996000" cy="2929826"/>
          </a:xfrm>
          <a:prstGeom prst="rect">
            <a:avLst/>
          </a:prstGeom>
          <a:noFill/>
          <a:ln>
            <a:noFill/>
          </a:ln>
        </p:spPr>
        <p:txBody>
          <a:bodyPr spcFirstLastPara="1" wrap="square" lIns="91425" tIns="45700" rIns="91425" bIns="45700" anchor="t" anchorCtr="0">
            <a:noAutofit/>
          </a:bodyPr>
          <a:lstStyle>
            <a:lvl1pPr marL="342900" lvl="0" indent="-257175" algn="l">
              <a:lnSpc>
                <a:spcPct val="100000"/>
              </a:lnSpc>
              <a:spcBef>
                <a:spcPts val="0"/>
              </a:spcBef>
              <a:spcAft>
                <a:spcPts val="0"/>
              </a:spcAft>
              <a:buSzPts val="1800"/>
              <a:buChar char="•"/>
              <a:defRPr/>
            </a:lvl1pPr>
            <a:lvl2pPr marL="685800" lvl="1" indent="-257175" algn="l">
              <a:lnSpc>
                <a:spcPct val="100000"/>
              </a:lnSpc>
              <a:spcBef>
                <a:spcPts val="1350"/>
              </a:spcBef>
              <a:spcAft>
                <a:spcPts val="0"/>
              </a:spcAft>
              <a:buSzPts val="1800"/>
              <a:buChar char="•"/>
              <a:defRPr/>
            </a:lvl2pPr>
            <a:lvl3pPr marL="1028700" lvl="2" indent="-257175" algn="l">
              <a:lnSpc>
                <a:spcPct val="100000"/>
              </a:lnSpc>
              <a:spcBef>
                <a:spcPts val="1350"/>
              </a:spcBef>
              <a:spcAft>
                <a:spcPts val="0"/>
              </a:spcAft>
              <a:buSzPts val="1800"/>
              <a:buChar char="•"/>
              <a:defRPr/>
            </a:lvl3pPr>
            <a:lvl4pPr marL="1371600" lvl="3" indent="-257175" algn="l">
              <a:lnSpc>
                <a:spcPct val="100000"/>
              </a:lnSpc>
              <a:spcBef>
                <a:spcPts val="1350"/>
              </a:spcBef>
              <a:spcAft>
                <a:spcPts val="0"/>
              </a:spcAft>
              <a:buSzPts val="1800"/>
              <a:buChar char="•"/>
              <a:defRPr/>
            </a:lvl4pPr>
            <a:lvl5pPr marL="1714500" lvl="4" indent="-257175" algn="l">
              <a:lnSpc>
                <a:spcPct val="100000"/>
              </a:lnSpc>
              <a:spcBef>
                <a:spcPts val="1350"/>
              </a:spcBef>
              <a:spcAft>
                <a:spcPts val="0"/>
              </a:spcAft>
              <a:buSzPts val="1800"/>
              <a:buChar char="•"/>
              <a:defRPr/>
            </a:lvl5pPr>
            <a:lvl6pPr marL="2057400" lvl="5" indent="-257175" algn="l">
              <a:lnSpc>
                <a:spcPct val="90000"/>
              </a:lnSpc>
              <a:spcBef>
                <a:spcPts val="135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628650" y="0"/>
            <a:ext cx="1" cy="957268"/>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74564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9144000" cy="2571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841772"/>
            <a:ext cx="7617223" cy="930261"/>
          </a:xfrm>
        </p:spPr>
        <p:txBody>
          <a:bodyPr anchor="b">
            <a:noAutofit/>
          </a:bodyPr>
          <a:lstStyle>
            <a:lvl1pPr algn="l">
              <a:defRPr sz="45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628650" y="1"/>
            <a:ext cx="0" cy="177203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3120620"/>
            <a:ext cx="8167079" cy="1215109"/>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5479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004888"/>
            <a:ext cx="8229600" cy="70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Title</a:t>
            </a:r>
          </a:p>
        </p:txBody>
      </p:sp>
      <p:sp>
        <p:nvSpPr>
          <p:cNvPr id="1027" name="Rectangle 3"/>
          <p:cNvSpPr>
            <a:spLocks noGrp="1" noChangeArrowheads="1"/>
          </p:cNvSpPr>
          <p:nvPr>
            <p:ph type="body" idx="1"/>
          </p:nvPr>
        </p:nvSpPr>
        <p:spPr bwMode="auto">
          <a:xfrm>
            <a:off x="457200" y="1869282"/>
            <a:ext cx="8229600" cy="26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t>Second level</a:t>
            </a:r>
            <a:endParaRPr lang="en-GB"/>
          </a:p>
          <a:p>
            <a:pPr lvl="1"/>
            <a:r>
              <a:rPr lang="en-GB"/>
              <a:t>Third level</a:t>
            </a:r>
          </a:p>
          <a:p>
            <a:pPr lvl="2"/>
            <a:r>
              <a:rPr lang="en-GB"/>
              <a:t>- Fourth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b="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88125" y="4677966"/>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b="0">
                <a:solidFill>
                  <a:schemeClr val="tx1"/>
                </a:solidFill>
                <a:latin typeface="Arial" charset="0"/>
              </a:defRPr>
            </a:lvl1pPr>
          </a:lstStyle>
          <a:p>
            <a:pPr>
              <a:defRPr/>
            </a:pPr>
            <a:fld id="{E94C6FEC-6544-46BF-90F8-0FE6803B0E7E}" type="slidenum">
              <a:rPr lang="en-GB"/>
              <a:pPr>
                <a:defRPr/>
              </a:pPr>
              <a:t>‹#›</a:t>
            </a:fld>
            <a:endParaRPr lang="en-GB" dirty="0"/>
          </a:p>
        </p:txBody>
      </p:sp>
      <p:sp>
        <p:nvSpPr>
          <p:cNvPr id="15" name="Rectangle 14"/>
          <p:cNvSpPr/>
          <p:nvPr/>
        </p:nvSpPr>
        <p:spPr>
          <a:xfrm>
            <a:off x="0" y="0"/>
            <a:ext cx="9144000" cy="717947"/>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en-US" sz="1350" b="0" dirty="0"/>
          </a:p>
        </p:txBody>
      </p:sp>
      <p:pic>
        <p:nvPicPr>
          <p:cNvPr id="1032" name="Picture 17" descr="LOGO CE_Vertical_EN_NEG_quadri_H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3849689" y="194074"/>
            <a:ext cx="1436687" cy="75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20"/>
          <p:cNvSpPr>
            <a:spLocks noChangeShapeType="1"/>
          </p:cNvSpPr>
          <p:nvPr userDrawn="1"/>
        </p:nvSpPr>
        <p:spPr bwMode="auto">
          <a:xfrm>
            <a:off x="4143376" y="932260"/>
            <a:ext cx="620713" cy="0"/>
          </a:xfrm>
          <a:prstGeom prst="line">
            <a:avLst/>
          </a:prstGeom>
          <a:noFill/>
          <a:ln w="38735">
            <a:solidFill>
              <a:srgbClr val="EE803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sz="1050"/>
          </a:p>
        </p:txBody>
      </p:sp>
      <p:sp>
        <p:nvSpPr>
          <p:cNvPr id="1034" name="Rectangle 6"/>
          <p:cNvSpPr>
            <a:spLocks noChangeArrowheads="1"/>
          </p:cNvSpPr>
          <p:nvPr userDrawn="1"/>
        </p:nvSpPr>
        <p:spPr bwMode="auto">
          <a:xfrm>
            <a:off x="4140200" y="4994673"/>
            <a:ext cx="617538" cy="148828"/>
          </a:xfrm>
          <a:prstGeom prst="rect">
            <a:avLst/>
          </a:prstGeom>
          <a:solidFill>
            <a:srgbClr val="EE8032"/>
          </a:solidFill>
          <a:ln w="9525" algn="ctr">
            <a:solidFill>
              <a:srgbClr val="EE8032"/>
            </a:solidFill>
            <a:miter lim="800000"/>
            <a:headEnd/>
            <a:tailEnd/>
          </a:ln>
          <a:effectLst>
            <a:outerShdw dist="23000" dir="5400000" rotWithShape="0">
              <a:srgbClr val="000000">
                <a:alpha val="34998"/>
              </a:srgbClr>
            </a:outerShdw>
          </a:effectLst>
        </p:spPr>
        <p:txBody>
          <a:bodyPr lIns="13500" tIns="89100" anchor="ctr"/>
          <a:lstStyle/>
          <a:p>
            <a:pPr defTabSz="342900">
              <a:lnSpc>
                <a:spcPct val="70000"/>
              </a:lnSpc>
              <a:spcBef>
                <a:spcPct val="20000"/>
              </a:spcBef>
              <a:buClr>
                <a:schemeClr val="bg1"/>
              </a:buClr>
            </a:pPr>
            <a:r>
              <a:rPr lang="en-GB" sz="600" b="0">
                <a:solidFill>
                  <a:schemeClr val="bg1"/>
                </a:solidFill>
              </a:rPr>
              <a:t>Energy</a:t>
            </a:r>
          </a:p>
          <a:p>
            <a:pPr defTabSz="342900">
              <a:lnSpc>
                <a:spcPct val="70000"/>
              </a:lnSpc>
              <a:spcBef>
                <a:spcPct val="20000"/>
              </a:spcBef>
              <a:buClr>
                <a:schemeClr val="bg1"/>
              </a:buClr>
            </a:pPr>
            <a:endParaRPr lang="en-GB" sz="675" b="0">
              <a:solidFill>
                <a:schemeClr val="bg1"/>
              </a:solidFill>
              <a:latin typeface="Calibri" pitchFamily="34" charset="0"/>
            </a:endParaRPr>
          </a:p>
        </p:txBody>
      </p:sp>
    </p:spTree>
    <p:extLst>
      <p:ext uri="{BB962C8B-B14F-4D97-AF65-F5344CB8AC3E}">
        <p14:creationId xmlns:p14="http://schemas.microsoft.com/office/powerpoint/2010/main" val="23200114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2" r:id="rId8"/>
    <p:sldLayoutId id="2147483713" r:id="rId9"/>
  </p:sldLayoutIdLst>
  <p:hf hdr="0" ftr="0" dt="0"/>
  <p:txStyles>
    <p:titleStyle>
      <a:lvl1pPr marL="269081" indent="-269081" algn="l" rtl="0" eaLnBrk="0" fontAlgn="base" hangingPunct="0">
        <a:spcBef>
          <a:spcPct val="0"/>
        </a:spcBef>
        <a:spcAft>
          <a:spcPct val="0"/>
        </a:spcAft>
        <a:defRPr sz="2250" b="1">
          <a:solidFill>
            <a:srgbClr val="0F5494"/>
          </a:solidFill>
          <a:latin typeface="+mj-lt"/>
          <a:ea typeface="+mj-ea"/>
          <a:cs typeface="+mj-cs"/>
        </a:defRPr>
      </a:lvl1pPr>
      <a:lvl2pPr marL="269081" indent="-269081" algn="l" rtl="0" eaLnBrk="0" fontAlgn="base" hangingPunct="0">
        <a:spcBef>
          <a:spcPct val="0"/>
        </a:spcBef>
        <a:spcAft>
          <a:spcPct val="0"/>
        </a:spcAft>
        <a:defRPr sz="2250" b="1">
          <a:solidFill>
            <a:srgbClr val="0F5494"/>
          </a:solidFill>
          <a:latin typeface="Verdana" pitchFamily="34" charset="0"/>
        </a:defRPr>
      </a:lvl2pPr>
      <a:lvl3pPr marL="269081" indent="-269081" algn="l" rtl="0" eaLnBrk="0" fontAlgn="base" hangingPunct="0">
        <a:spcBef>
          <a:spcPct val="0"/>
        </a:spcBef>
        <a:spcAft>
          <a:spcPct val="0"/>
        </a:spcAft>
        <a:defRPr sz="2250" b="1">
          <a:solidFill>
            <a:srgbClr val="0F5494"/>
          </a:solidFill>
          <a:latin typeface="Verdana" pitchFamily="34" charset="0"/>
        </a:defRPr>
      </a:lvl3pPr>
      <a:lvl4pPr marL="269081" indent="-269081" algn="l" rtl="0" eaLnBrk="0" fontAlgn="base" hangingPunct="0">
        <a:spcBef>
          <a:spcPct val="0"/>
        </a:spcBef>
        <a:spcAft>
          <a:spcPct val="0"/>
        </a:spcAft>
        <a:defRPr sz="2250" b="1">
          <a:solidFill>
            <a:srgbClr val="0F5494"/>
          </a:solidFill>
          <a:latin typeface="Verdana" pitchFamily="34" charset="0"/>
        </a:defRPr>
      </a:lvl4pPr>
      <a:lvl5pPr marL="269081" indent="-269081" algn="l" rtl="0" eaLnBrk="0" fontAlgn="base" hangingPunct="0">
        <a:spcBef>
          <a:spcPct val="0"/>
        </a:spcBef>
        <a:spcAft>
          <a:spcPct val="0"/>
        </a:spcAft>
        <a:defRPr sz="2250" b="1">
          <a:solidFill>
            <a:srgbClr val="0F5494"/>
          </a:solidFill>
          <a:latin typeface="Verdana" pitchFamily="34" charset="0"/>
        </a:defRPr>
      </a:lvl5pPr>
      <a:lvl6pPr marL="611981" algn="l" rtl="0" fontAlgn="base">
        <a:spcBef>
          <a:spcPct val="0"/>
        </a:spcBef>
        <a:spcAft>
          <a:spcPct val="0"/>
        </a:spcAft>
        <a:defRPr sz="2250" b="1">
          <a:solidFill>
            <a:srgbClr val="0F5494"/>
          </a:solidFill>
          <a:latin typeface="Verdana" pitchFamily="34" charset="0"/>
        </a:defRPr>
      </a:lvl6pPr>
      <a:lvl7pPr marL="954881" algn="l" rtl="0" fontAlgn="base">
        <a:spcBef>
          <a:spcPct val="0"/>
        </a:spcBef>
        <a:spcAft>
          <a:spcPct val="0"/>
        </a:spcAft>
        <a:defRPr sz="2250" b="1">
          <a:solidFill>
            <a:srgbClr val="0F5494"/>
          </a:solidFill>
          <a:latin typeface="Verdana" pitchFamily="34" charset="0"/>
        </a:defRPr>
      </a:lvl7pPr>
      <a:lvl8pPr marL="1297781" algn="l" rtl="0" fontAlgn="base">
        <a:spcBef>
          <a:spcPct val="0"/>
        </a:spcBef>
        <a:spcAft>
          <a:spcPct val="0"/>
        </a:spcAft>
        <a:defRPr sz="2250" b="1">
          <a:solidFill>
            <a:srgbClr val="0F5494"/>
          </a:solidFill>
          <a:latin typeface="Verdana" pitchFamily="34" charset="0"/>
        </a:defRPr>
      </a:lvl8pPr>
      <a:lvl9pPr marL="1640681" algn="l" rtl="0" fontAlgn="base">
        <a:spcBef>
          <a:spcPct val="0"/>
        </a:spcBef>
        <a:spcAft>
          <a:spcPct val="0"/>
        </a:spcAft>
        <a:defRPr sz="2250" b="1">
          <a:solidFill>
            <a:srgbClr val="0F5494"/>
          </a:solidFill>
          <a:latin typeface="Verdana" pitchFamily="34" charset="0"/>
        </a:defRPr>
      </a:lvl9pPr>
    </p:titleStyle>
    <p:bodyStyle>
      <a:lvl1pPr marL="257175" indent="-257175" algn="l" rtl="0" eaLnBrk="0" fontAlgn="base" hangingPunct="0">
        <a:spcBef>
          <a:spcPct val="20000"/>
        </a:spcBef>
        <a:spcAft>
          <a:spcPct val="0"/>
        </a:spcAft>
        <a:buClr>
          <a:schemeClr val="bg1"/>
        </a:buClr>
        <a:buChar char="•"/>
        <a:defRPr sz="1800" i="1">
          <a:solidFill>
            <a:srgbClr val="0F5494"/>
          </a:solidFill>
          <a:latin typeface="+mn-lt"/>
          <a:ea typeface="+mn-ea"/>
          <a:cs typeface="+mn-cs"/>
        </a:defRPr>
      </a:lvl1pPr>
      <a:lvl2pPr marL="557213" indent="-214313" algn="l" rtl="0" eaLnBrk="0" fontAlgn="base" hangingPunct="0">
        <a:spcBef>
          <a:spcPct val="20000"/>
        </a:spcBef>
        <a:spcAft>
          <a:spcPct val="0"/>
        </a:spcAft>
        <a:buClr>
          <a:srgbClr val="009FBA"/>
        </a:buClr>
        <a:buChar char="•"/>
        <a:defRPr sz="1500" b="1">
          <a:solidFill>
            <a:srgbClr val="0F5494"/>
          </a:solidFill>
          <a:latin typeface="+mn-lt"/>
        </a:defRPr>
      </a:lvl2pPr>
      <a:lvl3pPr marL="857250" indent="-171450" algn="l" rtl="0" eaLnBrk="0" fontAlgn="base" hangingPunct="0">
        <a:spcBef>
          <a:spcPct val="20000"/>
        </a:spcBef>
        <a:spcAft>
          <a:spcPct val="0"/>
        </a:spcAft>
        <a:defRPr sz="1050">
          <a:solidFill>
            <a:srgbClr val="0F5494"/>
          </a:solidFill>
          <a:latin typeface="+mn-lt"/>
        </a:defRPr>
      </a:lvl3pPr>
      <a:lvl4pPr marL="1200150" indent="-171450" algn="l" rtl="0" eaLnBrk="0" fontAlgn="base" hangingPunct="0">
        <a:spcBef>
          <a:spcPct val="20000"/>
        </a:spcBef>
        <a:spcAft>
          <a:spcPct val="0"/>
        </a:spcAft>
        <a:buChar char="–"/>
        <a:defRPr sz="1500">
          <a:solidFill>
            <a:schemeClr val="tx1"/>
          </a:solidFill>
          <a:latin typeface="Arial" charset="0"/>
        </a:defRPr>
      </a:lvl4pPr>
      <a:lvl5pPr marL="1543050" indent="-171450" algn="l" rtl="0" eaLnBrk="0" fontAlgn="base" hangingPunct="0">
        <a:spcBef>
          <a:spcPct val="20000"/>
        </a:spcBef>
        <a:spcAft>
          <a:spcPct val="0"/>
        </a:spcAft>
        <a:buChar char="»"/>
        <a:defRPr sz="1500">
          <a:solidFill>
            <a:schemeClr val="tx1"/>
          </a:solidFill>
          <a:latin typeface="Arial" charset="0"/>
        </a:defRPr>
      </a:lvl5pPr>
      <a:lvl6pPr marL="1885950" indent="-171450" algn="l" rtl="0" fontAlgn="base">
        <a:spcBef>
          <a:spcPct val="20000"/>
        </a:spcBef>
        <a:spcAft>
          <a:spcPct val="0"/>
        </a:spcAft>
        <a:buChar char="»"/>
        <a:defRPr sz="1500">
          <a:solidFill>
            <a:schemeClr val="tx1"/>
          </a:solidFill>
          <a:latin typeface="Arial" charset="0"/>
        </a:defRPr>
      </a:lvl6pPr>
      <a:lvl7pPr marL="2228850" indent="-171450" algn="l" rtl="0" fontAlgn="base">
        <a:spcBef>
          <a:spcPct val="20000"/>
        </a:spcBef>
        <a:spcAft>
          <a:spcPct val="0"/>
        </a:spcAft>
        <a:buChar char="»"/>
        <a:defRPr sz="1500">
          <a:solidFill>
            <a:schemeClr val="tx1"/>
          </a:solidFill>
          <a:latin typeface="Arial" charset="0"/>
        </a:defRPr>
      </a:lvl7pPr>
      <a:lvl8pPr marL="2571750" indent="-171450" algn="l" rtl="0" fontAlgn="base">
        <a:spcBef>
          <a:spcPct val="20000"/>
        </a:spcBef>
        <a:spcAft>
          <a:spcPct val="0"/>
        </a:spcAft>
        <a:buChar char="»"/>
        <a:defRPr sz="1500">
          <a:solidFill>
            <a:schemeClr val="tx1"/>
          </a:solidFill>
          <a:latin typeface="Arial" charset="0"/>
        </a:defRPr>
      </a:lvl8pPr>
      <a:lvl9pPr marL="2914650" indent="-171450" algn="l" rtl="0" fontAlgn="base">
        <a:spcBef>
          <a:spcPct val="20000"/>
        </a:spcBef>
        <a:spcAft>
          <a:spcPct val="0"/>
        </a:spcAft>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y-efficient-products.ec.europa.eu/index_en"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energy-climate-change-environment/standards-tools-and-labels/products-labelling-rules-and-requirements/energy-label-and-ecodesign_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4579281" y="1059582"/>
            <a:ext cx="4104456" cy="2448271"/>
          </a:xfrm>
        </p:spPr>
        <p:txBody>
          <a:bodyPr/>
          <a:lstStyle/>
          <a:p>
            <a:pPr algn="ctr">
              <a:spcAft>
                <a:spcPts val="450"/>
              </a:spcAft>
            </a:pPr>
            <a:br>
              <a:rPr lang="en-US" sz="2100" dirty="0"/>
            </a:br>
            <a:r>
              <a:rPr lang="en-US" sz="1400" dirty="0"/>
              <a:t>From the EU Green Deal to the </a:t>
            </a:r>
            <a:r>
              <a:rPr lang="en-US" sz="1400" dirty="0" err="1"/>
              <a:t>LightingEurope</a:t>
            </a:r>
            <a:r>
              <a:rPr lang="en-US" sz="1400" dirty="0"/>
              <a:t> Strategy 2030 </a:t>
            </a:r>
            <a:br>
              <a:rPr lang="en-US" sz="1400" dirty="0"/>
            </a:br>
            <a:r>
              <a:rPr lang="en-US" sz="1200" dirty="0"/>
              <a:t>Policy debate </a:t>
            </a:r>
            <a:br>
              <a:rPr lang="en-US" sz="1400" dirty="0"/>
            </a:br>
            <a:r>
              <a:rPr lang="en-IE" sz="1200" b="0" i="0" dirty="0">
                <a:latin typeface="Arial" panose="020B0604020202020204" pitchFamily="34" charset="0"/>
              </a:rPr>
              <a:t>Light &amp; Building – Messe Frankfurt- </a:t>
            </a:r>
            <a:r>
              <a:rPr lang="en-GB" sz="1200" b="0" dirty="0"/>
              <a:t>05 Feb 2024</a:t>
            </a:r>
            <a:br>
              <a:rPr lang="en-GB" sz="1400" dirty="0"/>
            </a:br>
            <a:r>
              <a:rPr lang="en-US" sz="1400" dirty="0"/>
              <a:t> </a:t>
            </a:r>
            <a:br>
              <a:rPr lang="en-US" sz="1350" dirty="0"/>
            </a:br>
            <a:br>
              <a:rPr lang="en-US" sz="1350" dirty="0"/>
            </a:br>
            <a:br>
              <a:rPr lang="en-US" sz="1500" i="1" dirty="0"/>
            </a:br>
            <a:r>
              <a:rPr lang="en-US" sz="1500" dirty="0">
                <a:solidFill>
                  <a:schemeClr val="bg1"/>
                </a:solidFill>
              </a:rPr>
              <a:t> </a:t>
            </a:r>
            <a:r>
              <a:rPr lang="en-US" sz="1800" dirty="0">
                <a:solidFill>
                  <a:schemeClr val="bg1"/>
                </a:solidFill>
              </a:rPr>
              <a:t>Commission’s activities on </a:t>
            </a:r>
            <a:br>
              <a:rPr lang="en-US" sz="1800" dirty="0">
                <a:solidFill>
                  <a:schemeClr val="bg1"/>
                </a:solidFill>
              </a:rPr>
            </a:br>
            <a:r>
              <a:rPr lang="en-US" sz="1800" dirty="0">
                <a:solidFill>
                  <a:schemeClr val="bg1"/>
                </a:solidFill>
              </a:rPr>
              <a:t>enforcement of ecodesign and energy labelling rules </a:t>
            </a:r>
            <a:br>
              <a:rPr lang="en-US" sz="1500" dirty="0">
                <a:solidFill>
                  <a:schemeClr val="bg1"/>
                </a:solidFill>
              </a:rPr>
            </a:br>
            <a:br>
              <a:rPr lang="en-US" sz="1500" dirty="0">
                <a:solidFill>
                  <a:schemeClr val="bg1"/>
                </a:solidFill>
              </a:rPr>
            </a:br>
            <a:endParaRPr lang="en-GB" sz="1500" b="0" dirty="0">
              <a:solidFill>
                <a:schemeClr val="bg1"/>
              </a:solidFill>
            </a:endParaRPr>
          </a:p>
        </p:txBody>
      </p:sp>
      <p:sp>
        <p:nvSpPr>
          <p:cNvPr id="5123" name="Rectangle 6"/>
          <p:cNvSpPr>
            <a:spLocks noGrp="1" noChangeArrowheads="1"/>
          </p:cNvSpPr>
          <p:nvPr>
            <p:ph type="subTitle" idx="1"/>
          </p:nvPr>
        </p:nvSpPr>
        <p:spPr>
          <a:xfrm>
            <a:off x="4285884" y="3846910"/>
            <a:ext cx="4691250" cy="1296590"/>
          </a:xfrm>
        </p:spPr>
        <p:txBody>
          <a:bodyPr/>
          <a:lstStyle/>
          <a:p>
            <a:endParaRPr lang="en-US" sz="1350" i="1" dirty="0"/>
          </a:p>
          <a:p>
            <a:r>
              <a:rPr lang="en-GB" sz="1000" dirty="0"/>
              <a:t>Ronald Piers de Raveschoot </a:t>
            </a:r>
          </a:p>
          <a:p>
            <a:r>
              <a:rPr lang="en-US" sz="1000" i="1" dirty="0"/>
              <a:t>Policy Officer</a:t>
            </a:r>
          </a:p>
          <a:p>
            <a:r>
              <a:rPr lang="en-US" sz="1000" i="1" dirty="0"/>
              <a:t>Energy Efficiency - Buildings and products</a:t>
            </a:r>
          </a:p>
          <a:p>
            <a:r>
              <a:rPr lang="en-US" sz="1000" i="1" dirty="0"/>
              <a:t>European Commission, Directorate General for Energy</a:t>
            </a:r>
          </a:p>
        </p:txBody>
      </p:sp>
      <p:sp>
        <p:nvSpPr>
          <p:cNvPr id="7" name="TextBox 6"/>
          <p:cNvSpPr txBox="1"/>
          <p:nvPr/>
        </p:nvSpPr>
        <p:spPr>
          <a:xfrm>
            <a:off x="0" y="3959124"/>
            <a:ext cx="923651" cy="276999"/>
          </a:xfrm>
          <a:prstGeom prst="rect">
            <a:avLst/>
          </a:prstGeom>
          <a:noFill/>
        </p:spPr>
        <p:txBody>
          <a:bodyPr wrap="none" rtlCol="0">
            <a:spAutoFit/>
          </a:bodyPr>
          <a:lstStyle/>
          <a:p>
            <a:pPr defTabSz="685800" fontAlgn="base">
              <a:spcBef>
                <a:spcPct val="0"/>
              </a:spcBef>
              <a:spcAft>
                <a:spcPct val="0"/>
              </a:spcAft>
            </a:pPr>
            <a:r>
              <a:rPr lang="en-GB" sz="600" b="1" dirty="0">
                <a:solidFill>
                  <a:srgbClr val="808080">
                    <a:lumMod val="60000"/>
                    <a:lumOff val="40000"/>
                  </a:srgbClr>
                </a:solidFill>
                <a:latin typeface="Verdana" pitchFamily="34" charset="0"/>
              </a:rPr>
              <a:t>©</a:t>
            </a:r>
            <a:r>
              <a:rPr lang="en-GB" sz="600" b="1" dirty="0" err="1">
                <a:solidFill>
                  <a:srgbClr val="808080">
                    <a:lumMod val="60000"/>
                    <a:lumOff val="40000"/>
                  </a:srgbClr>
                </a:solidFill>
                <a:latin typeface="Verdana" pitchFamily="34" charset="0"/>
              </a:rPr>
              <a:t>istock_romaset</a:t>
            </a:r>
            <a:endParaRPr lang="en-IE" sz="600" b="1" dirty="0">
              <a:solidFill>
                <a:srgbClr val="808080">
                  <a:lumMod val="60000"/>
                  <a:lumOff val="40000"/>
                </a:srgbClr>
              </a:solidFill>
              <a:latin typeface="Verdana" pitchFamily="34" charset="0"/>
            </a:endParaRPr>
          </a:p>
          <a:p>
            <a:pPr defTabSz="685800" fontAlgn="base">
              <a:spcBef>
                <a:spcPct val="0"/>
              </a:spcBef>
              <a:spcAft>
                <a:spcPct val="0"/>
              </a:spcAft>
            </a:pPr>
            <a:endParaRPr lang="en-IE" sz="600" b="1" dirty="0">
              <a:solidFill>
                <a:srgbClr val="808080">
                  <a:lumMod val="60000"/>
                  <a:lumOff val="40000"/>
                </a:srgbClr>
              </a:solidFill>
              <a:latin typeface="Verdan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01513-5E1F-CD0B-E6C6-BEF2A1F58157}"/>
              </a:ext>
            </a:extLst>
          </p:cNvPr>
          <p:cNvSpPr>
            <a:spLocks noGrp="1"/>
          </p:cNvSpPr>
          <p:nvPr>
            <p:ph type="title"/>
          </p:nvPr>
        </p:nvSpPr>
        <p:spPr>
          <a:xfrm>
            <a:off x="323528" y="771550"/>
            <a:ext cx="8229600" cy="702469"/>
          </a:xfrm>
        </p:spPr>
        <p:txBody>
          <a:bodyPr/>
          <a:lstStyle/>
          <a:p>
            <a:r>
              <a:rPr lang="fr-FR" dirty="0"/>
              <a:t>Compliance issues !</a:t>
            </a:r>
            <a:endParaRPr lang="en-IE" dirty="0"/>
          </a:p>
        </p:txBody>
      </p:sp>
      <p:pic>
        <p:nvPicPr>
          <p:cNvPr id="3074" name="Picture 2">
            <a:extLst>
              <a:ext uri="{FF2B5EF4-FFF2-40B4-BE49-F238E27FC236}">
                <a16:creationId xmlns:a16="http://schemas.microsoft.com/office/drawing/2014/main" id="{05B405C3-3296-73B8-0F28-069A10365B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80160"/>
            <a:ext cx="4939173" cy="38633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1B13669-E946-9DF9-BA72-A7390AD82B8D}"/>
              </a:ext>
            </a:extLst>
          </p:cNvPr>
          <p:cNvPicPr>
            <a:picLocks noChangeAspect="1"/>
          </p:cNvPicPr>
          <p:nvPr/>
        </p:nvPicPr>
        <p:blipFill>
          <a:blip r:embed="rId3"/>
          <a:stretch>
            <a:fillRect/>
          </a:stretch>
        </p:blipFill>
        <p:spPr>
          <a:xfrm>
            <a:off x="5766757" y="3321763"/>
            <a:ext cx="2983873" cy="1707919"/>
          </a:xfrm>
          <a:prstGeom prst="rect">
            <a:avLst/>
          </a:prstGeom>
        </p:spPr>
      </p:pic>
      <p:sp>
        <p:nvSpPr>
          <p:cNvPr id="4" name="TextBox 3">
            <a:extLst>
              <a:ext uri="{FF2B5EF4-FFF2-40B4-BE49-F238E27FC236}">
                <a16:creationId xmlns:a16="http://schemas.microsoft.com/office/drawing/2014/main" id="{7A8FCF0A-13B1-2468-4B57-F38B4048EB4B}"/>
              </a:ext>
            </a:extLst>
          </p:cNvPr>
          <p:cNvSpPr txBox="1"/>
          <p:nvPr/>
        </p:nvSpPr>
        <p:spPr>
          <a:xfrm>
            <a:off x="8028384" y="4978869"/>
            <a:ext cx="4779818" cy="215444"/>
          </a:xfrm>
          <a:prstGeom prst="rect">
            <a:avLst/>
          </a:prstGeom>
          <a:noFill/>
        </p:spPr>
        <p:txBody>
          <a:bodyPr wrap="square">
            <a:spAutoFit/>
          </a:bodyPr>
          <a:lstStyle/>
          <a:p>
            <a:r>
              <a:rPr lang="en-GB" sz="800" dirty="0">
                <a:solidFill>
                  <a:schemeClr val="bg1">
                    <a:lumMod val="50000"/>
                  </a:schemeClr>
                </a:solidFill>
                <a:effectLst/>
                <a:latin typeface="Calibri" panose="020F0502020204030204" pitchFamily="34" charset="0"/>
                <a:ea typeface="Calibri" panose="020F0502020204030204" pitchFamily="34" charset="0"/>
              </a:rPr>
              <a:t>©</a:t>
            </a:r>
            <a:r>
              <a:rPr lang="en-GB" sz="800" dirty="0" err="1">
                <a:solidFill>
                  <a:schemeClr val="bg1">
                    <a:lumMod val="50000"/>
                  </a:schemeClr>
                </a:solidFill>
                <a:effectLst/>
                <a:latin typeface="Calibri" panose="020F0502020204030204" pitchFamily="34" charset="0"/>
                <a:ea typeface="Calibri" panose="020F0502020204030204" pitchFamily="34" charset="0"/>
              </a:rPr>
              <a:t>istock_romaset</a:t>
            </a:r>
            <a:endParaRPr lang="en-IE" sz="800" dirty="0">
              <a:solidFill>
                <a:schemeClr val="bg1">
                  <a:lumMod val="50000"/>
                </a:schemeClr>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51031DFA-E47A-DE8D-BB36-CF3D94C1CEBA}"/>
              </a:ext>
            </a:extLst>
          </p:cNvPr>
          <p:cNvSpPr txBox="1"/>
          <p:nvPr/>
        </p:nvSpPr>
        <p:spPr>
          <a:xfrm>
            <a:off x="5940152" y="1471127"/>
            <a:ext cx="2983873" cy="1384995"/>
          </a:xfrm>
          <a:prstGeom prst="rect">
            <a:avLst/>
          </a:prstGeom>
          <a:noFill/>
        </p:spPr>
        <p:txBody>
          <a:bodyPr wrap="square" rtlCol="0">
            <a:spAutoFit/>
          </a:bodyPr>
          <a:lstStyle/>
          <a:p>
            <a:r>
              <a:rPr lang="fr-BE" sz="1400" dirty="0"/>
              <a:t>NB: </a:t>
            </a:r>
            <a:r>
              <a:rPr lang="fr-BE" sz="1400" dirty="0" err="1"/>
              <a:t>these</a:t>
            </a:r>
            <a:r>
              <a:rPr lang="fr-BE" sz="1400" dirty="0"/>
              <a:t> </a:t>
            </a:r>
            <a:r>
              <a:rPr lang="fr-BE" sz="1400" dirty="0" err="1"/>
              <a:t>products</a:t>
            </a:r>
            <a:r>
              <a:rPr lang="fr-BE" sz="1400" dirty="0"/>
              <a:t> are </a:t>
            </a:r>
            <a:r>
              <a:rPr lang="fr-BE" sz="1400" dirty="0" err="1"/>
              <a:t>sampled</a:t>
            </a:r>
            <a:r>
              <a:rPr lang="fr-BE" sz="1400" dirty="0"/>
              <a:t> on a </a:t>
            </a:r>
            <a:r>
              <a:rPr lang="fr-BE" sz="1400" dirty="0" err="1"/>
              <a:t>risk-based</a:t>
            </a:r>
            <a:r>
              <a:rPr lang="fr-BE" sz="1400" dirty="0"/>
              <a:t> </a:t>
            </a:r>
            <a:r>
              <a:rPr lang="fr-BE" sz="1400" dirty="0" err="1"/>
              <a:t>approach</a:t>
            </a:r>
            <a:r>
              <a:rPr lang="fr-BE" sz="1400" dirty="0"/>
              <a:t>, and </a:t>
            </a:r>
            <a:r>
              <a:rPr lang="fr-BE" sz="1400" dirty="0" err="1"/>
              <a:t>therefore</a:t>
            </a:r>
            <a:r>
              <a:rPr lang="fr-BE" sz="1400" dirty="0"/>
              <a:t> the </a:t>
            </a:r>
            <a:r>
              <a:rPr lang="fr-BE" sz="1400" dirty="0" err="1"/>
              <a:t>results</a:t>
            </a:r>
            <a:r>
              <a:rPr lang="fr-BE" sz="1400" dirty="0"/>
              <a:t> </a:t>
            </a:r>
            <a:r>
              <a:rPr lang="fr-BE" sz="1400" dirty="0" err="1"/>
              <a:t>cannot</a:t>
            </a:r>
            <a:r>
              <a:rPr lang="fr-BE" sz="1400" dirty="0"/>
              <a:t> </a:t>
            </a:r>
            <a:r>
              <a:rPr lang="fr-BE" sz="1400" dirty="0" err="1"/>
              <a:t>be</a:t>
            </a:r>
            <a:r>
              <a:rPr lang="fr-BE" sz="1400" dirty="0"/>
              <a:t> </a:t>
            </a:r>
            <a:r>
              <a:rPr lang="fr-BE" sz="1400" dirty="0" err="1"/>
              <a:t>considered</a:t>
            </a:r>
            <a:r>
              <a:rPr lang="fr-BE" sz="1400" dirty="0"/>
              <a:t> as </a:t>
            </a:r>
            <a:r>
              <a:rPr lang="fr-BE" sz="1400" dirty="0" err="1"/>
              <a:t>representative</a:t>
            </a:r>
            <a:r>
              <a:rPr lang="fr-BE" sz="1400" dirty="0"/>
              <a:t> of the </a:t>
            </a:r>
            <a:r>
              <a:rPr lang="fr-BE" sz="1400" dirty="0" err="1"/>
              <a:t>market</a:t>
            </a:r>
            <a:r>
              <a:rPr lang="fr-BE" sz="1400" dirty="0"/>
              <a:t> situation. </a:t>
            </a:r>
            <a:endParaRPr lang="en-IE" sz="1400" dirty="0"/>
          </a:p>
        </p:txBody>
      </p:sp>
    </p:spTree>
    <p:extLst>
      <p:ext uri="{BB962C8B-B14F-4D97-AF65-F5344CB8AC3E}">
        <p14:creationId xmlns:p14="http://schemas.microsoft.com/office/powerpoint/2010/main" val="126450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251521" y="2355726"/>
            <a:ext cx="4248472" cy="3456383"/>
          </a:xfrm>
        </p:spPr>
        <p:txBody>
          <a:bodyPr/>
          <a:lstStyle/>
          <a:p>
            <a:pPr marL="0" indent="0">
              <a:buNone/>
            </a:pPr>
            <a:r>
              <a:rPr lang="en-US" sz="1350" b="1" u="sng" dirty="0"/>
              <a:t>Permanent structure</a:t>
            </a:r>
            <a:r>
              <a:rPr lang="en-US" sz="1350" b="1" dirty="0"/>
              <a:t> </a:t>
            </a:r>
            <a:r>
              <a:rPr lang="en-US" sz="1350" dirty="0"/>
              <a:t>for coordination &amp; cooperation between MS authorities and the Commission </a:t>
            </a:r>
          </a:p>
          <a:p>
            <a:pPr>
              <a:buFont typeface="Arial" panose="020B0604020202020204" pitchFamily="34" charset="0"/>
              <a:buChar char="•"/>
            </a:pPr>
            <a:r>
              <a:rPr lang="en-US" sz="1350" dirty="0">
                <a:solidFill>
                  <a:srgbClr val="009999"/>
                </a:solidFill>
              </a:rPr>
              <a:t>- Collaboration with customs</a:t>
            </a:r>
          </a:p>
          <a:p>
            <a:pPr>
              <a:buFont typeface="Arial" panose="020B0604020202020204" pitchFamily="34" charset="0"/>
              <a:buChar char="•"/>
            </a:pPr>
            <a:r>
              <a:rPr lang="en-US" sz="1350" dirty="0">
                <a:solidFill>
                  <a:srgbClr val="009999"/>
                </a:solidFill>
              </a:rPr>
              <a:t>- Development of indicators</a:t>
            </a:r>
          </a:p>
          <a:p>
            <a:pPr>
              <a:buFont typeface="Arial" panose="020B0604020202020204" pitchFamily="34" charset="0"/>
              <a:buChar char="•"/>
            </a:pPr>
            <a:r>
              <a:rPr lang="en-US" sz="1350" dirty="0">
                <a:solidFill>
                  <a:srgbClr val="009999"/>
                </a:solidFill>
              </a:rPr>
              <a:t>- EU testing facilities</a:t>
            </a:r>
          </a:p>
          <a:p>
            <a:pPr>
              <a:buFont typeface="Arial" panose="020B0604020202020204" pitchFamily="34" charset="0"/>
              <a:buChar char="•"/>
            </a:pPr>
            <a:r>
              <a:rPr lang="en-US" sz="1350" dirty="0">
                <a:solidFill>
                  <a:srgbClr val="009999"/>
                </a:solidFill>
              </a:rPr>
              <a:t>- Funding, training, </a:t>
            </a:r>
          </a:p>
          <a:p>
            <a:pPr>
              <a:buFont typeface="Arial" panose="020B0604020202020204" pitchFamily="34" charset="0"/>
              <a:buChar char="•"/>
            </a:pPr>
            <a:r>
              <a:rPr lang="en-US" sz="1350" dirty="0">
                <a:solidFill>
                  <a:srgbClr val="009999"/>
                </a:solidFill>
              </a:rPr>
              <a:t>- ICSMS tool and other IT tools…</a:t>
            </a:r>
          </a:p>
          <a:p>
            <a:pPr>
              <a:buFont typeface="Arial" panose="020B0604020202020204" pitchFamily="34" charset="0"/>
              <a:buChar char="•"/>
            </a:pPr>
            <a:r>
              <a:rPr lang="en-US" sz="1350" dirty="0">
                <a:solidFill>
                  <a:srgbClr val="009999"/>
                </a:solidFill>
              </a:rPr>
              <a:t>- </a:t>
            </a:r>
            <a:r>
              <a:rPr lang="en-US" sz="1350" dirty="0" err="1">
                <a:solidFill>
                  <a:srgbClr val="009999"/>
                </a:solidFill>
              </a:rPr>
              <a:t>Ect</a:t>
            </a:r>
            <a:r>
              <a:rPr lang="en-US" sz="1350" dirty="0">
                <a:solidFill>
                  <a:srgbClr val="009999"/>
                </a:solidFill>
              </a:rPr>
              <a:t>.</a:t>
            </a:r>
          </a:p>
          <a:p>
            <a:pPr>
              <a:buFont typeface="Arial" panose="020B0604020202020204" pitchFamily="34" charset="0"/>
              <a:buChar char="•"/>
            </a:pPr>
            <a:endParaRPr lang="en-US" sz="1350" b="1" dirty="0">
              <a:solidFill>
                <a:srgbClr val="009999"/>
              </a:solidFill>
            </a:endParaRPr>
          </a:p>
          <a:p>
            <a:pPr marL="0" indent="0">
              <a:buNone/>
            </a:pPr>
            <a:r>
              <a:rPr lang="en-US" sz="1100" i="0" dirty="0">
                <a:solidFill>
                  <a:srgbClr val="009999"/>
                </a:solidFill>
              </a:rPr>
              <a:t>(see articles 29-33 of Regulation (EU) 2019/1020)</a:t>
            </a:r>
          </a:p>
          <a:p>
            <a:pPr>
              <a:buFont typeface="Arial" panose="020B0604020202020204" pitchFamily="34" charset="0"/>
              <a:buChar char="•"/>
            </a:pPr>
            <a:endParaRPr lang="en-US" sz="1350" b="1" dirty="0">
              <a:solidFill>
                <a:srgbClr val="009999"/>
              </a:solidFill>
            </a:endParaRPr>
          </a:p>
          <a:p>
            <a:pPr>
              <a:buFont typeface="Arial" panose="020B0604020202020204" pitchFamily="34" charset="0"/>
              <a:buChar char="•"/>
            </a:pPr>
            <a:endParaRPr lang="en-US" sz="1350" b="1" dirty="0">
              <a:solidFill>
                <a:srgbClr val="009999"/>
              </a:solidFill>
            </a:endParaRPr>
          </a:p>
          <a:p>
            <a:pPr>
              <a:buFont typeface="Arial" panose="020B0604020202020204" pitchFamily="34" charset="0"/>
              <a:buChar char="•"/>
            </a:pPr>
            <a:endParaRPr lang="en-US" sz="1350" b="1" dirty="0">
              <a:solidFill>
                <a:srgbClr val="009999"/>
              </a:solidFill>
            </a:endParaRPr>
          </a:p>
          <a:p>
            <a:pPr>
              <a:buFont typeface="Arial" panose="020B0604020202020204" pitchFamily="34" charset="0"/>
              <a:buChar char="•"/>
            </a:pPr>
            <a:endParaRPr lang="en-US" dirty="0"/>
          </a:p>
        </p:txBody>
      </p:sp>
      <p:sp>
        <p:nvSpPr>
          <p:cNvPr id="83970" name="Rectangle 2"/>
          <p:cNvSpPr>
            <a:spLocks noGrp="1" noChangeArrowheads="1"/>
          </p:cNvSpPr>
          <p:nvPr>
            <p:ph type="title"/>
          </p:nvPr>
        </p:nvSpPr>
        <p:spPr>
          <a:xfrm>
            <a:off x="283795" y="1797619"/>
            <a:ext cx="4216196" cy="432048"/>
          </a:xfrm>
        </p:spPr>
        <p:txBody>
          <a:bodyPr vert="horz" wrap="square" lIns="68580" tIns="34290" rIns="68580" bIns="0" numCol="1" rtlCol="0" anchor="b" anchorCtr="0" compatLnSpc="1">
            <a:prstTxWarp prst="textNoShape">
              <a:avLst/>
            </a:prstTxWarp>
            <a:noAutofit/>
          </a:bodyPr>
          <a:lstStyle/>
          <a:p>
            <a:r>
              <a:rPr lang="en-US" altLang="en-US" dirty="0"/>
              <a:t>The EU Product Compliance Network</a:t>
            </a:r>
          </a:p>
        </p:txBody>
      </p:sp>
      <p:graphicFrame>
        <p:nvGraphicFramePr>
          <p:cNvPr id="6" name="Object 5"/>
          <p:cNvGraphicFramePr>
            <a:graphicFrameLocks noChangeAspect="1"/>
          </p:cNvGraphicFramePr>
          <p:nvPr>
            <p:extLst>
              <p:ext uri="{D42A27DB-BD31-4B8C-83A1-F6EECF244321}">
                <p14:modId xmlns:p14="http://schemas.microsoft.com/office/powerpoint/2010/main" val="350175778"/>
              </p:ext>
            </p:extLst>
          </p:nvPr>
        </p:nvGraphicFramePr>
        <p:xfrm>
          <a:off x="4211960" y="1347799"/>
          <a:ext cx="4879475" cy="3691098"/>
        </p:xfrm>
        <a:graphic>
          <a:graphicData uri="http://schemas.openxmlformats.org/presentationml/2006/ole">
            <mc:AlternateContent xmlns:mc="http://schemas.openxmlformats.org/markup-compatibility/2006">
              <mc:Choice xmlns:v="urn:schemas-microsoft-com:vml" Requires="v">
                <p:oleObj name="Document" r:id="rId3" imgW="9987018" imgH="7554701" progId="Word.Document.12">
                  <p:embed/>
                </p:oleObj>
              </mc:Choice>
              <mc:Fallback>
                <p:oleObj name="Document" r:id="rId3" imgW="9987018" imgH="7554701" progId="Word.Document.12">
                  <p:embed/>
                  <p:pic>
                    <p:nvPicPr>
                      <p:cNvPr id="6" name="Object 5"/>
                      <p:cNvPicPr/>
                      <p:nvPr/>
                    </p:nvPicPr>
                    <p:blipFill>
                      <a:blip r:embed="rId4"/>
                      <a:stretch>
                        <a:fillRect/>
                      </a:stretch>
                    </p:blipFill>
                    <p:spPr>
                      <a:xfrm>
                        <a:off x="4211960" y="1347799"/>
                        <a:ext cx="4879475" cy="369109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57191C-8AF9-A16B-1906-FD88104BBEF1}"/>
              </a:ext>
            </a:extLst>
          </p:cNvPr>
          <p:cNvSpPr txBox="1">
            <a:spLocks/>
          </p:cNvSpPr>
          <p:nvPr/>
        </p:nvSpPr>
        <p:spPr bwMode="auto">
          <a:xfrm>
            <a:off x="52565" y="854438"/>
            <a:ext cx="9227631" cy="5867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700" dirty="0">
                <a:solidFill>
                  <a:srgbClr val="00B050"/>
                </a:solidFill>
              </a:rPr>
              <a:t>4. Support by the Commission : different levels</a:t>
            </a:r>
          </a:p>
          <a:p>
            <a:endParaRPr lang="en-US" altLang="en-US" sz="2700" dirty="0"/>
          </a:p>
        </p:txBody>
      </p:sp>
    </p:spTree>
    <p:extLst>
      <p:ext uri="{BB962C8B-B14F-4D97-AF65-F5344CB8AC3E}">
        <p14:creationId xmlns:p14="http://schemas.microsoft.com/office/powerpoint/2010/main" val="396261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6B9609-854C-48C0-9027-12B074F099D0}"/>
              </a:ext>
            </a:extLst>
          </p:cNvPr>
          <p:cNvSpPr txBox="1"/>
          <p:nvPr/>
        </p:nvSpPr>
        <p:spPr>
          <a:xfrm>
            <a:off x="395536" y="2225578"/>
            <a:ext cx="7344816" cy="3254737"/>
          </a:xfrm>
          <a:prstGeom prst="rect">
            <a:avLst/>
          </a:prstGeom>
          <a:noFill/>
        </p:spPr>
        <p:txBody>
          <a:bodyPr wrap="square">
            <a:spAutoFit/>
          </a:bodyPr>
          <a:lstStyle/>
          <a:p>
            <a:pPr>
              <a:defRPr/>
            </a:pPr>
            <a:r>
              <a:rPr lang="en-GB" sz="1500" dirty="0"/>
              <a:t>At the operational level, EU cooperation on market surveillance takes place through ADCOs - informal groups of market surveillance authorities:</a:t>
            </a:r>
          </a:p>
          <a:p>
            <a:pPr>
              <a:defRPr/>
            </a:pPr>
            <a:endParaRPr lang="en-GB" sz="1500" dirty="0"/>
          </a:p>
          <a:p>
            <a:pPr marL="214313" indent="-214313">
              <a:buFont typeface="Wingdings" panose="05000000000000000000" pitchFamily="2" charset="2"/>
              <a:buChar char="Ø"/>
              <a:defRPr/>
            </a:pPr>
            <a:r>
              <a:rPr lang="en-GB" sz="1500" dirty="0"/>
              <a:t>Supported and financed by the Commission</a:t>
            </a:r>
          </a:p>
          <a:p>
            <a:pPr marL="214313" indent="-214313">
              <a:buFont typeface="Wingdings" panose="05000000000000000000" pitchFamily="2" charset="2"/>
              <a:buChar char="Ø"/>
              <a:defRPr/>
            </a:pPr>
            <a:endParaRPr lang="en-GB" sz="1500" dirty="0"/>
          </a:p>
          <a:p>
            <a:pPr marL="214313" indent="-214313">
              <a:buFont typeface="Wingdings" panose="05000000000000000000" pitchFamily="2" charset="2"/>
              <a:buChar char="Ø"/>
              <a:defRPr/>
            </a:pPr>
            <a:r>
              <a:rPr lang="en-GB" sz="1500" dirty="0"/>
              <a:t>Meet twice a year for 2 days</a:t>
            </a:r>
          </a:p>
          <a:p>
            <a:pPr marL="214313" indent="-214313">
              <a:buFont typeface="Wingdings" panose="05000000000000000000" pitchFamily="2" charset="2"/>
              <a:buChar char="Ø"/>
              <a:defRPr/>
            </a:pPr>
            <a:endParaRPr lang="en-GB" sz="1500" dirty="0"/>
          </a:p>
          <a:p>
            <a:pPr marL="214313" indent="-214313">
              <a:buFont typeface="Wingdings" panose="05000000000000000000" pitchFamily="2" charset="2"/>
              <a:buChar char="Ø"/>
              <a:defRPr/>
            </a:pPr>
            <a:r>
              <a:rPr lang="en-GB" sz="1500" dirty="0"/>
              <a:t>Aims at harmonising approaches, learning from each other, coordinating actions, developing common tools etc.</a:t>
            </a:r>
          </a:p>
          <a:p>
            <a:pPr marL="214313" indent="-214313">
              <a:buFont typeface="Wingdings" panose="05000000000000000000" pitchFamily="2" charset="2"/>
              <a:buChar char="Ø"/>
              <a:defRPr/>
            </a:pPr>
            <a:endParaRPr lang="en-GB" sz="1500" dirty="0"/>
          </a:p>
          <a:p>
            <a:pPr marL="214313" indent="-214313">
              <a:buFont typeface="Wingdings" panose="05000000000000000000" pitchFamily="2" charset="2"/>
              <a:buChar char="Ø"/>
              <a:defRPr/>
            </a:pPr>
            <a:r>
              <a:rPr lang="en-GB" sz="1500" dirty="0"/>
              <a:t>Subgroups work on specific topics</a:t>
            </a:r>
          </a:p>
          <a:p>
            <a:pPr>
              <a:defRPr/>
            </a:pPr>
            <a:endParaRPr lang="en-GB" sz="1350" dirty="0"/>
          </a:p>
          <a:p>
            <a:pPr>
              <a:defRPr/>
            </a:pPr>
            <a:endParaRPr lang="en-GB" sz="1350" dirty="0"/>
          </a:p>
          <a:p>
            <a:pPr>
              <a:defRPr/>
            </a:pPr>
            <a:endParaRPr lang="en-GB" sz="1350" dirty="0"/>
          </a:p>
        </p:txBody>
      </p:sp>
      <p:pic>
        <p:nvPicPr>
          <p:cNvPr id="9218" name="Picture 2" descr="support">
            <a:extLst>
              <a:ext uri="{FF2B5EF4-FFF2-40B4-BE49-F238E27FC236}">
                <a16:creationId xmlns:a16="http://schemas.microsoft.com/office/drawing/2014/main" id="{75CA085F-B55B-4838-8953-9D498F4969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4786" y="50"/>
            <a:ext cx="3077120" cy="2051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78EFB6-FAC0-41C6-A5DB-700F4434658F}"/>
              </a:ext>
            </a:extLst>
          </p:cNvPr>
          <p:cNvSpPr txBox="1"/>
          <p:nvPr/>
        </p:nvSpPr>
        <p:spPr>
          <a:xfrm>
            <a:off x="7573346" y="2010473"/>
            <a:ext cx="4572000" cy="184666"/>
          </a:xfrm>
          <a:prstGeom prst="rect">
            <a:avLst/>
          </a:prstGeom>
          <a:noFill/>
        </p:spPr>
        <p:txBody>
          <a:bodyPr wrap="square">
            <a:spAutoFit/>
          </a:bodyPr>
          <a:lstStyle/>
          <a:p>
            <a:r>
              <a:rPr lang="en-US" sz="600" dirty="0">
                <a:solidFill>
                  <a:schemeClr val="bg1">
                    <a:lumMod val="65000"/>
                  </a:schemeClr>
                </a:solidFill>
              </a:rPr>
              <a:t>Nick </a:t>
            </a:r>
            <a:r>
              <a:rPr lang="en-US" sz="600" dirty="0" err="1">
                <a:solidFill>
                  <a:schemeClr val="bg1">
                    <a:lumMod val="65000"/>
                  </a:schemeClr>
                </a:solidFill>
              </a:rPr>
              <a:t>Youngson</a:t>
            </a:r>
            <a:r>
              <a:rPr lang="en-US" sz="600" dirty="0">
                <a:solidFill>
                  <a:schemeClr val="bg1">
                    <a:lumMod val="65000"/>
                  </a:schemeClr>
                </a:solidFill>
              </a:rPr>
              <a:t> CC BY-SA 3.0 Pix4free</a:t>
            </a:r>
            <a:endParaRPr lang="en-IE" sz="600" dirty="0">
              <a:solidFill>
                <a:schemeClr val="bg1">
                  <a:lumMod val="65000"/>
                </a:schemeClr>
              </a:solidFill>
            </a:endParaRPr>
          </a:p>
        </p:txBody>
      </p:sp>
      <p:sp>
        <p:nvSpPr>
          <p:cNvPr id="12290" name="Title 1">
            <a:extLst>
              <a:ext uri="{FF2B5EF4-FFF2-40B4-BE49-F238E27FC236}">
                <a16:creationId xmlns:a16="http://schemas.microsoft.com/office/drawing/2014/main" id="{2A4338CE-95AD-4B07-B434-1C72F8CECC97}"/>
              </a:ext>
            </a:extLst>
          </p:cNvPr>
          <p:cNvSpPr>
            <a:spLocks noGrp="1"/>
          </p:cNvSpPr>
          <p:nvPr>
            <p:ph type="title"/>
          </p:nvPr>
        </p:nvSpPr>
        <p:spPr bwMode="auto">
          <a:xfrm>
            <a:off x="272916" y="1399998"/>
            <a:ext cx="6919126" cy="8067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GB" altLang="en-US" sz="2400" dirty="0">
                <a:solidFill>
                  <a:srgbClr val="004494"/>
                </a:solidFill>
              </a:rPr>
              <a:t>The ED and EL Administrative Cooperation Groups (</a:t>
            </a:r>
            <a:r>
              <a:rPr lang="en-GB" altLang="en-US" sz="2400" dirty="0" err="1">
                <a:solidFill>
                  <a:srgbClr val="004494"/>
                </a:solidFill>
              </a:rPr>
              <a:t>AdCos</a:t>
            </a:r>
            <a:r>
              <a:rPr lang="en-GB" altLang="en-US" sz="2400" dirty="0">
                <a:solidFill>
                  <a:srgbClr val="004494"/>
                </a:solidFill>
              </a:rPr>
              <a:t>)</a:t>
            </a:r>
          </a:p>
        </p:txBody>
      </p:sp>
    </p:spTree>
    <p:extLst>
      <p:ext uri="{BB962C8B-B14F-4D97-AF65-F5344CB8AC3E}">
        <p14:creationId xmlns:p14="http://schemas.microsoft.com/office/powerpoint/2010/main" val="2903267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6588-B127-5F15-451F-11F36D6C8E56}"/>
              </a:ext>
            </a:extLst>
          </p:cNvPr>
          <p:cNvSpPr>
            <a:spLocks noGrp="1"/>
          </p:cNvSpPr>
          <p:nvPr>
            <p:ph type="title"/>
          </p:nvPr>
        </p:nvSpPr>
        <p:spPr>
          <a:xfrm>
            <a:off x="457200" y="972336"/>
            <a:ext cx="8229600" cy="864096"/>
          </a:xfrm>
        </p:spPr>
        <p:txBody>
          <a:bodyPr/>
          <a:lstStyle/>
          <a:p>
            <a:pPr marL="0" indent="0"/>
            <a:r>
              <a:rPr lang="fr-FR" sz="1800" dirty="0"/>
              <a:t>The ED and EL Consultation Forum</a:t>
            </a:r>
            <a:br>
              <a:rPr lang="fr-FR" dirty="0"/>
            </a:br>
            <a:br>
              <a:rPr lang="fr-FR" dirty="0"/>
            </a:br>
            <a:endParaRPr lang="en-IE" dirty="0"/>
          </a:p>
        </p:txBody>
      </p:sp>
      <p:sp>
        <p:nvSpPr>
          <p:cNvPr id="3" name="Slide Number Placeholder 2">
            <a:extLst>
              <a:ext uri="{FF2B5EF4-FFF2-40B4-BE49-F238E27FC236}">
                <a16:creationId xmlns:a16="http://schemas.microsoft.com/office/drawing/2014/main" id="{36E90E44-A109-86B1-3291-939A5E558201}"/>
              </a:ext>
            </a:extLst>
          </p:cNvPr>
          <p:cNvSpPr>
            <a:spLocks noGrp="1"/>
          </p:cNvSpPr>
          <p:nvPr>
            <p:ph type="sldNum" sz="quarter" idx="12"/>
          </p:nvPr>
        </p:nvSpPr>
        <p:spPr>
          <a:xfrm>
            <a:off x="6588125" y="4605958"/>
            <a:ext cx="2133600" cy="357188"/>
          </a:xfrm>
        </p:spPr>
        <p:txBody>
          <a:bodyPr/>
          <a:lstStyle/>
          <a:p>
            <a:pPr>
              <a:defRPr/>
            </a:pPr>
            <a:fld id="{B4D7422B-1761-4076-97CB-E10ACD820CB8}" type="slidenum">
              <a:rPr lang="en-GB" smtClean="0"/>
              <a:pPr>
                <a:defRPr/>
              </a:pPr>
              <a:t>13</a:t>
            </a:fld>
            <a:endParaRPr lang="en-GB" dirty="0"/>
          </a:p>
        </p:txBody>
      </p:sp>
      <p:sp>
        <p:nvSpPr>
          <p:cNvPr id="4" name="TextBox 3">
            <a:extLst>
              <a:ext uri="{FF2B5EF4-FFF2-40B4-BE49-F238E27FC236}">
                <a16:creationId xmlns:a16="http://schemas.microsoft.com/office/drawing/2014/main" id="{ADE977B1-F911-62E2-224A-A583ED0334D1}"/>
              </a:ext>
            </a:extLst>
          </p:cNvPr>
          <p:cNvSpPr txBox="1"/>
          <p:nvPr/>
        </p:nvSpPr>
        <p:spPr>
          <a:xfrm>
            <a:off x="474613" y="1201709"/>
            <a:ext cx="7859216" cy="1369606"/>
          </a:xfrm>
          <a:prstGeom prst="rect">
            <a:avLst/>
          </a:prstGeom>
          <a:noFill/>
        </p:spPr>
        <p:txBody>
          <a:bodyPr wrap="square">
            <a:spAutoFit/>
          </a:bodyPr>
          <a:lstStyle/>
          <a:p>
            <a:pPr marL="285750" indent="-285750">
              <a:buFont typeface="Arial" panose="020B0604020202020204" pitchFamily="34" charset="0"/>
              <a:buChar char="•"/>
              <a:defRPr/>
            </a:pPr>
            <a:r>
              <a:rPr lang="fr-FR" sz="1400" dirty="0"/>
              <a:t>One of </a:t>
            </a:r>
            <a:r>
              <a:rPr lang="fr-FR" sz="1400" dirty="0" err="1"/>
              <a:t>its</a:t>
            </a:r>
            <a:r>
              <a:rPr lang="fr-FR" sz="1400" dirty="0"/>
              <a:t> </a:t>
            </a:r>
            <a:r>
              <a:rPr lang="fr-FR" sz="1400" dirty="0" err="1"/>
              <a:t>role</a:t>
            </a:r>
            <a:r>
              <a:rPr lang="fr-FR" sz="1400" dirty="0"/>
              <a:t> </a:t>
            </a:r>
            <a:r>
              <a:rPr lang="fr-FR" sz="1400" dirty="0" err="1"/>
              <a:t>is</a:t>
            </a:r>
            <a:r>
              <a:rPr lang="fr-FR" sz="1400" dirty="0"/>
              <a:t> to </a:t>
            </a:r>
            <a:r>
              <a:rPr lang="fr-FR" sz="1400" i="1" dirty="0"/>
              <a:t>"</a:t>
            </a:r>
            <a:r>
              <a:rPr lang="en-US" sz="1400" b="0" i="1" u="none" strike="noStrike" baseline="0" dirty="0">
                <a:solidFill>
                  <a:srgbClr val="000000"/>
                </a:solidFill>
              </a:rPr>
              <a:t>examining the effectiveness of the established market surveillance mechanisms</a:t>
            </a:r>
            <a:r>
              <a:rPr lang="en-US" sz="1400" b="0" i="0" u="none" strike="noStrike" baseline="0" dirty="0">
                <a:solidFill>
                  <a:srgbClr val="000000"/>
                </a:solidFill>
              </a:rPr>
              <a:t>”  (Art 18 of the ED Directive)</a:t>
            </a:r>
          </a:p>
          <a:p>
            <a:pPr marL="285750" indent="-285750">
              <a:buFont typeface="Arial" panose="020B0604020202020204" pitchFamily="34" charset="0"/>
              <a:buChar char="•"/>
              <a:defRPr/>
            </a:pPr>
            <a:r>
              <a:rPr lang="en-GB" sz="1400" dirty="0"/>
              <a:t>Made of all interested parties (COM, MSs, Industry, NGOs …)</a:t>
            </a:r>
          </a:p>
          <a:p>
            <a:pPr marL="285750" indent="-285750">
              <a:buFont typeface="Arial" panose="020B0604020202020204" pitchFamily="34" charset="0"/>
              <a:buChar char="•"/>
              <a:defRPr/>
            </a:pPr>
            <a:r>
              <a:rPr lang="en-GB" sz="1400" dirty="0"/>
              <a:t>Constructive discussion on how to improve compliance</a:t>
            </a:r>
          </a:p>
          <a:p>
            <a:pPr>
              <a:defRPr/>
            </a:pPr>
            <a:endParaRPr lang="en-GB" sz="1350" dirty="0"/>
          </a:p>
          <a:p>
            <a:pPr>
              <a:defRPr/>
            </a:pPr>
            <a:endParaRPr lang="en-GB" sz="1350" dirty="0"/>
          </a:p>
        </p:txBody>
      </p:sp>
      <p:sp>
        <p:nvSpPr>
          <p:cNvPr id="5" name="Title 1">
            <a:extLst>
              <a:ext uri="{FF2B5EF4-FFF2-40B4-BE49-F238E27FC236}">
                <a16:creationId xmlns:a16="http://schemas.microsoft.com/office/drawing/2014/main" id="{66FC528B-7683-4B7E-5E2F-DB24218BA69D}"/>
              </a:ext>
            </a:extLst>
          </p:cNvPr>
          <p:cNvSpPr txBox="1">
            <a:spLocks/>
          </p:cNvSpPr>
          <p:nvPr/>
        </p:nvSpPr>
        <p:spPr bwMode="auto">
          <a:xfrm>
            <a:off x="470925" y="1875288"/>
            <a:ext cx="822960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69081" indent="-269081" algn="l" rtl="0" eaLnBrk="0" fontAlgn="base" hangingPunct="0">
              <a:spcBef>
                <a:spcPct val="0"/>
              </a:spcBef>
              <a:spcAft>
                <a:spcPct val="0"/>
              </a:spcAft>
              <a:defRPr sz="2250" b="1">
                <a:solidFill>
                  <a:srgbClr val="0F5494"/>
                </a:solidFill>
                <a:latin typeface="+mj-lt"/>
                <a:ea typeface="+mj-ea"/>
                <a:cs typeface="+mj-cs"/>
              </a:defRPr>
            </a:lvl1pPr>
            <a:lvl2pPr marL="269081" indent="-269081" algn="l" rtl="0" eaLnBrk="0" fontAlgn="base" hangingPunct="0">
              <a:spcBef>
                <a:spcPct val="0"/>
              </a:spcBef>
              <a:spcAft>
                <a:spcPct val="0"/>
              </a:spcAft>
              <a:defRPr sz="2250" b="1">
                <a:solidFill>
                  <a:srgbClr val="0F5494"/>
                </a:solidFill>
                <a:latin typeface="Verdana" pitchFamily="34" charset="0"/>
              </a:defRPr>
            </a:lvl2pPr>
            <a:lvl3pPr marL="269081" indent="-269081" algn="l" rtl="0" eaLnBrk="0" fontAlgn="base" hangingPunct="0">
              <a:spcBef>
                <a:spcPct val="0"/>
              </a:spcBef>
              <a:spcAft>
                <a:spcPct val="0"/>
              </a:spcAft>
              <a:defRPr sz="2250" b="1">
                <a:solidFill>
                  <a:srgbClr val="0F5494"/>
                </a:solidFill>
                <a:latin typeface="Verdana" pitchFamily="34" charset="0"/>
              </a:defRPr>
            </a:lvl3pPr>
            <a:lvl4pPr marL="269081" indent="-269081" algn="l" rtl="0" eaLnBrk="0" fontAlgn="base" hangingPunct="0">
              <a:spcBef>
                <a:spcPct val="0"/>
              </a:spcBef>
              <a:spcAft>
                <a:spcPct val="0"/>
              </a:spcAft>
              <a:defRPr sz="2250" b="1">
                <a:solidFill>
                  <a:srgbClr val="0F5494"/>
                </a:solidFill>
                <a:latin typeface="Verdana" pitchFamily="34" charset="0"/>
              </a:defRPr>
            </a:lvl4pPr>
            <a:lvl5pPr marL="269081" indent="-269081" algn="l" rtl="0" eaLnBrk="0" fontAlgn="base" hangingPunct="0">
              <a:spcBef>
                <a:spcPct val="0"/>
              </a:spcBef>
              <a:spcAft>
                <a:spcPct val="0"/>
              </a:spcAft>
              <a:defRPr sz="2250" b="1">
                <a:solidFill>
                  <a:srgbClr val="0F5494"/>
                </a:solidFill>
                <a:latin typeface="Verdana" pitchFamily="34" charset="0"/>
              </a:defRPr>
            </a:lvl5pPr>
            <a:lvl6pPr marL="611981" algn="l" rtl="0" fontAlgn="base">
              <a:spcBef>
                <a:spcPct val="0"/>
              </a:spcBef>
              <a:spcAft>
                <a:spcPct val="0"/>
              </a:spcAft>
              <a:defRPr sz="2250" b="1">
                <a:solidFill>
                  <a:srgbClr val="0F5494"/>
                </a:solidFill>
                <a:latin typeface="Verdana" pitchFamily="34" charset="0"/>
              </a:defRPr>
            </a:lvl6pPr>
            <a:lvl7pPr marL="954881" algn="l" rtl="0" fontAlgn="base">
              <a:spcBef>
                <a:spcPct val="0"/>
              </a:spcBef>
              <a:spcAft>
                <a:spcPct val="0"/>
              </a:spcAft>
              <a:defRPr sz="2250" b="1">
                <a:solidFill>
                  <a:srgbClr val="0F5494"/>
                </a:solidFill>
                <a:latin typeface="Verdana" pitchFamily="34" charset="0"/>
              </a:defRPr>
            </a:lvl7pPr>
            <a:lvl8pPr marL="1297781" algn="l" rtl="0" fontAlgn="base">
              <a:spcBef>
                <a:spcPct val="0"/>
              </a:spcBef>
              <a:spcAft>
                <a:spcPct val="0"/>
              </a:spcAft>
              <a:defRPr sz="2250" b="1">
                <a:solidFill>
                  <a:srgbClr val="0F5494"/>
                </a:solidFill>
                <a:latin typeface="Verdana" pitchFamily="34" charset="0"/>
              </a:defRPr>
            </a:lvl8pPr>
            <a:lvl9pPr marL="1640681" algn="l" rtl="0" fontAlgn="base">
              <a:spcBef>
                <a:spcPct val="0"/>
              </a:spcBef>
              <a:spcAft>
                <a:spcPct val="0"/>
              </a:spcAft>
              <a:defRPr sz="2250" b="1">
                <a:solidFill>
                  <a:srgbClr val="0F5494"/>
                </a:solidFill>
                <a:latin typeface="Verdana" pitchFamily="34" charset="0"/>
              </a:defRPr>
            </a:lvl9pPr>
          </a:lstStyle>
          <a:p>
            <a:pPr marL="0" indent="0"/>
            <a:r>
              <a:rPr lang="fr-FR" sz="1800" kern="0" dirty="0"/>
              <a:t>The ERPREL </a:t>
            </a:r>
            <a:r>
              <a:rPr lang="fr-FR" sz="1800" kern="0" dirty="0" err="1"/>
              <a:t>database</a:t>
            </a:r>
            <a:r>
              <a:rPr lang="fr-FR" sz="1800" kern="0" dirty="0"/>
              <a:t>:</a:t>
            </a:r>
            <a:endParaRPr lang="en-IE" sz="1800" kern="0" dirty="0"/>
          </a:p>
        </p:txBody>
      </p:sp>
      <p:sp>
        <p:nvSpPr>
          <p:cNvPr id="6" name="TextBox 5">
            <a:extLst>
              <a:ext uri="{FF2B5EF4-FFF2-40B4-BE49-F238E27FC236}">
                <a16:creationId xmlns:a16="http://schemas.microsoft.com/office/drawing/2014/main" id="{3B6EA8DC-3C6C-0E83-12FC-5861556F0A7B}"/>
              </a:ext>
            </a:extLst>
          </p:cNvPr>
          <p:cNvSpPr txBox="1"/>
          <p:nvPr/>
        </p:nvSpPr>
        <p:spPr>
          <a:xfrm>
            <a:off x="457200" y="2372945"/>
            <a:ext cx="7859216" cy="923330"/>
          </a:xfrm>
          <a:prstGeom prst="rect">
            <a:avLst/>
          </a:prstGeom>
          <a:noFill/>
        </p:spPr>
        <p:txBody>
          <a:bodyPr wrap="square">
            <a:spAutoFit/>
          </a:bodyPr>
          <a:lstStyle/>
          <a:p>
            <a:pPr marL="285750" indent="-285750">
              <a:buFont typeface="Arial" panose="020B0604020202020204" pitchFamily="34" charset="0"/>
              <a:buChar char="•"/>
              <a:defRPr/>
            </a:pPr>
            <a:r>
              <a:rPr lang="en-GB" sz="1350" dirty="0"/>
              <a:t>Advances search facilities for users</a:t>
            </a:r>
          </a:p>
          <a:p>
            <a:pPr marL="285750" indent="-285750">
              <a:buFont typeface="Arial" panose="020B0604020202020204" pitchFamily="34" charset="0"/>
              <a:buChar char="•"/>
              <a:defRPr/>
            </a:pPr>
            <a:r>
              <a:rPr lang="en-GB" sz="1350" dirty="0"/>
              <a:t>Supplier verification mechanism</a:t>
            </a:r>
          </a:p>
          <a:p>
            <a:pPr marL="285750" indent="-285750">
              <a:buFont typeface="Arial" panose="020B0604020202020204" pitchFamily="34" charset="0"/>
              <a:buChar char="•"/>
              <a:defRPr/>
            </a:pPr>
            <a:r>
              <a:rPr lang="en-GB" sz="1350" dirty="0"/>
              <a:t>Buttons “report a product” or “product missing” (under development)</a:t>
            </a:r>
          </a:p>
          <a:p>
            <a:pPr>
              <a:defRPr/>
            </a:pPr>
            <a:endParaRPr lang="en-GB" sz="1350" dirty="0"/>
          </a:p>
        </p:txBody>
      </p:sp>
      <p:sp>
        <p:nvSpPr>
          <p:cNvPr id="7" name="Title 1">
            <a:extLst>
              <a:ext uri="{FF2B5EF4-FFF2-40B4-BE49-F238E27FC236}">
                <a16:creationId xmlns:a16="http://schemas.microsoft.com/office/drawing/2014/main" id="{475851B5-980D-0E9F-4B3C-D72B58ED2EF2}"/>
              </a:ext>
            </a:extLst>
          </p:cNvPr>
          <p:cNvSpPr txBox="1">
            <a:spLocks/>
          </p:cNvSpPr>
          <p:nvPr/>
        </p:nvSpPr>
        <p:spPr bwMode="auto">
          <a:xfrm>
            <a:off x="457200" y="2812544"/>
            <a:ext cx="822960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69081" indent="-269081" algn="l" rtl="0" eaLnBrk="0" fontAlgn="base" hangingPunct="0">
              <a:spcBef>
                <a:spcPct val="0"/>
              </a:spcBef>
              <a:spcAft>
                <a:spcPct val="0"/>
              </a:spcAft>
              <a:defRPr sz="2250" b="1">
                <a:solidFill>
                  <a:srgbClr val="0F5494"/>
                </a:solidFill>
                <a:latin typeface="+mj-lt"/>
                <a:ea typeface="+mj-ea"/>
                <a:cs typeface="+mj-cs"/>
              </a:defRPr>
            </a:lvl1pPr>
            <a:lvl2pPr marL="269081" indent="-269081" algn="l" rtl="0" eaLnBrk="0" fontAlgn="base" hangingPunct="0">
              <a:spcBef>
                <a:spcPct val="0"/>
              </a:spcBef>
              <a:spcAft>
                <a:spcPct val="0"/>
              </a:spcAft>
              <a:defRPr sz="2250" b="1">
                <a:solidFill>
                  <a:srgbClr val="0F5494"/>
                </a:solidFill>
                <a:latin typeface="Verdana" pitchFamily="34" charset="0"/>
              </a:defRPr>
            </a:lvl2pPr>
            <a:lvl3pPr marL="269081" indent="-269081" algn="l" rtl="0" eaLnBrk="0" fontAlgn="base" hangingPunct="0">
              <a:spcBef>
                <a:spcPct val="0"/>
              </a:spcBef>
              <a:spcAft>
                <a:spcPct val="0"/>
              </a:spcAft>
              <a:defRPr sz="2250" b="1">
                <a:solidFill>
                  <a:srgbClr val="0F5494"/>
                </a:solidFill>
                <a:latin typeface="Verdana" pitchFamily="34" charset="0"/>
              </a:defRPr>
            </a:lvl3pPr>
            <a:lvl4pPr marL="269081" indent="-269081" algn="l" rtl="0" eaLnBrk="0" fontAlgn="base" hangingPunct="0">
              <a:spcBef>
                <a:spcPct val="0"/>
              </a:spcBef>
              <a:spcAft>
                <a:spcPct val="0"/>
              </a:spcAft>
              <a:defRPr sz="2250" b="1">
                <a:solidFill>
                  <a:srgbClr val="0F5494"/>
                </a:solidFill>
                <a:latin typeface="Verdana" pitchFamily="34" charset="0"/>
              </a:defRPr>
            </a:lvl4pPr>
            <a:lvl5pPr marL="269081" indent="-269081" algn="l" rtl="0" eaLnBrk="0" fontAlgn="base" hangingPunct="0">
              <a:spcBef>
                <a:spcPct val="0"/>
              </a:spcBef>
              <a:spcAft>
                <a:spcPct val="0"/>
              </a:spcAft>
              <a:defRPr sz="2250" b="1">
                <a:solidFill>
                  <a:srgbClr val="0F5494"/>
                </a:solidFill>
                <a:latin typeface="Verdana" pitchFamily="34" charset="0"/>
              </a:defRPr>
            </a:lvl5pPr>
            <a:lvl6pPr marL="611981" algn="l" rtl="0" fontAlgn="base">
              <a:spcBef>
                <a:spcPct val="0"/>
              </a:spcBef>
              <a:spcAft>
                <a:spcPct val="0"/>
              </a:spcAft>
              <a:defRPr sz="2250" b="1">
                <a:solidFill>
                  <a:srgbClr val="0F5494"/>
                </a:solidFill>
                <a:latin typeface="Verdana" pitchFamily="34" charset="0"/>
              </a:defRPr>
            </a:lvl6pPr>
            <a:lvl7pPr marL="954881" algn="l" rtl="0" fontAlgn="base">
              <a:spcBef>
                <a:spcPct val="0"/>
              </a:spcBef>
              <a:spcAft>
                <a:spcPct val="0"/>
              </a:spcAft>
              <a:defRPr sz="2250" b="1">
                <a:solidFill>
                  <a:srgbClr val="0F5494"/>
                </a:solidFill>
                <a:latin typeface="Verdana" pitchFamily="34" charset="0"/>
              </a:defRPr>
            </a:lvl7pPr>
            <a:lvl8pPr marL="1297781" algn="l" rtl="0" fontAlgn="base">
              <a:spcBef>
                <a:spcPct val="0"/>
              </a:spcBef>
              <a:spcAft>
                <a:spcPct val="0"/>
              </a:spcAft>
              <a:defRPr sz="2250" b="1">
                <a:solidFill>
                  <a:srgbClr val="0F5494"/>
                </a:solidFill>
                <a:latin typeface="Verdana" pitchFamily="34" charset="0"/>
              </a:defRPr>
            </a:lvl8pPr>
            <a:lvl9pPr marL="1640681" algn="l" rtl="0" fontAlgn="base">
              <a:spcBef>
                <a:spcPct val="0"/>
              </a:spcBef>
              <a:spcAft>
                <a:spcPct val="0"/>
              </a:spcAft>
              <a:defRPr sz="2250" b="1">
                <a:solidFill>
                  <a:srgbClr val="0F5494"/>
                </a:solidFill>
                <a:latin typeface="Verdana" pitchFamily="34" charset="0"/>
              </a:defRPr>
            </a:lvl9pPr>
          </a:lstStyle>
          <a:p>
            <a:pPr marL="0" indent="0"/>
            <a:r>
              <a:rPr lang="fr-FR" sz="1800" kern="0" dirty="0"/>
              <a:t>The ‘</a:t>
            </a:r>
            <a:r>
              <a:rPr lang="fr-FR" sz="1800" kern="0" dirty="0" err="1"/>
              <a:t>ComplianceServices</a:t>
            </a:r>
            <a:r>
              <a:rPr lang="fr-FR" sz="1800" kern="0" dirty="0"/>
              <a:t>’ </a:t>
            </a:r>
            <a:r>
              <a:rPr lang="fr-FR" sz="1800" kern="0" dirty="0" err="1"/>
              <a:t>project</a:t>
            </a:r>
            <a:endParaRPr lang="fr-FR" sz="1800" kern="0" dirty="0"/>
          </a:p>
        </p:txBody>
      </p:sp>
      <p:sp>
        <p:nvSpPr>
          <p:cNvPr id="8" name="TextBox 7">
            <a:extLst>
              <a:ext uri="{FF2B5EF4-FFF2-40B4-BE49-F238E27FC236}">
                <a16:creationId xmlns:a16="http://schemas.microsoft.com/office/drawing/2014/main" id="{00F26EFE-2420-FE2A-E0AB-5A4F4DD4C278}"/>
              </a:ext>
            </a:extLst>
          </p:cNvPr>
          <p:cNvSpPr txBox="1"/>
          <p:nvPr/>
        </p:nvSpPr>
        <p:spPr>
          <a:xfrm>
            <a:off x="499736" y="3357016"/>
            <a:ext cx="5418471" cy="584775"/>
          </a:xfrm>
          <a:prstGeom prst="rect">
            <a:avLst/>
          </a:prstGeom>
          <a:noFill/>
        </p:spPr>
        <p:txBody>
          <a:bodyPr wrap="none" rtlCol="0">
            <a:spAutoFit/>
          </a:bodyPr>
          <a:lstStyle/>
          <a:p>
            <a:pPr marL="285750" indent="-285750">
              <a:buFont typeface="Arial" panose="020B0604020202020204" pitchFamily="34" charset="0"/>
              <a:buChar char="•"/>
            </a:pPr>
            <a:r>
              <a:rPr lang="fr-FR" sz="1400" kern="0" dirty="0" err="1"/>
              <a:t>Improve</a:t>
            </a:r>
            <a:r>
              <a:rPr lang="fr-FR" sz="1400" kern="0" dirty="0"/>
              <a:t> </a:t>
            </a:r>
            <a:r>
              <a:rPr lang="fr-FR" sz="1400" kern="0" dirty="0" err="1"/>
              <a:t>economic</a:t>
            </a:r>
            <a:r>
              <a:rPr lang="fr-FR" sz="1400" kern="0" dirty="0"/>
              <a:t> </a:t>
            </a:r>
            <a:r>
              <a:rPr lang="fr-FR" sz="1400" kern="0" dirty="0" err="1"/>
              <a:t>operator</a:t>
            </a:r>
            <a:r>
              <a:rPr lang="fr-FR" sz="1400" kern="0" dirty="0"/>
              <a:t> </a:t>
            </a:r>
            <a:r>
              <a:rPr lang="fr-FR" sz="1400" kern="0" dirty="0" err="1"/>
              <a:t>awareness</a:t>
            </a:r>
            <a:r>
              <a:rPr lang="fr-FR" sz="1400" kern="0" dirty="0"/>
              <a:t> and </a:t>
            </a:r>
            <a:r>
              <a:rPr lang="fr-FR" sz="1400" kern="0" dirty="0" err="1"/>
              <a:t>knowledge</a:t>
            </a:r>
            <a:endParaRPr lang="en-IE" sz="1400" kern="0" dirty="0"/>
          </a:p>
          <a:p>
            <a:endParaRPr lang="en-IE" dirty="0"/>
          </a:p>
        </p:txBody>
      </p:sp>
      <p:sp>
        <p:nvSpPr>
          <p:cNvPr id="9" name="TextBox 8">
            <a:extLst>
              <a:ext uri="{FF2B5EF4-FFF2-40B4-BE49-F238E27FC236}">
                <a16:creationId xmlns:a16="http://schemas.microsoft.com/office/drawing/2014/main" id="{BAC666FE-277E-EFD4-64B7-4F2EE4E68C05}"/>
              </a:ext>
            </a:extLst>
          </p:cNvPr>
          <p:cNvSpPr txBox="1"/>
          <p:nvPr/>
        </p:nvSpPr>
        <p:spPr>
          <a:xfrm>
            <a:off x="539553" y="3676196"/>
            <a:ext cx="5871722" cy="369332"/>
          </a:xfrm>
          <a:prstGeom prst="rect">
            <a:avLst/>
          </a:prstGeom>
          <a:noFill/>
        </p:spPr>
        <p:txBody>
          <a:bodyPr wrap="square" rtlCol="0">
            <a:spAutoFit/>
          </a:bodyPr>
          <a:lstStyle/>
          <a:p>
            <a:r>
              <a:rPr lang="fr-FR" b="1" kern="0" dirty="0">
                <a:solidFill>
                  <a:srgbClr val="0F5494"/>
                </a:solidFill>
                <a:latin typeface="+mj-lt"/>
                <a:ea typeface="+mj-ea"/>
                <a:cs typeface="+mj-cs"/>
              </a:rPr>
              <a:t>The Energy Efficient </a:t>
            </a:r>
            <a:r>
              <a:rPr lang="fr-FR" b="1" kern="0" dirty="0" err="1">
                <a:solidFill>
                  <a:srgbClr val="0F5494"/>
                </a:solidFill>
                <a:latin typeface="+mj-lt"/>
                <a:ea typeface="+mj-ea"/>
                <a:cs typeface="+mj-cs"/>
              </a:rPr>
              <a:t>Products</a:t>
            </a:r>
            <a:r>
              <a:rPr lang="fr-FR" b="1" kern="0" dirty="0">
                <a:solidFill>
                  <a:srgbClr val="0F5494"/>
                </a:solidFill>
                <a:latin typeface="+mj-lt"/>
                <a:ea typeface="+mj-ea"/>
                <a:cs typeface="+mj-cs"/>
              </a:rPr>
              <a:t> Portal</a:t>
            </a:r>
            <a:endParaRPr lang="en-IE" b="1" kern="0" dirty="0">
              <a:solidFill>
                <a:srgbClr val="0F5494"/>
              </a:solidFill>
              <a:latin typeface="+mj-lt"/>
              <a:ea typeface="+mj-ea"/>
              <a:cs typeface="+mj-cs"/>
            </a:endParaRPr>
          </a:p>
        </p:txBody>
      </p:sp>
      <p:sp>
        <p:nvSpPr>
          <p:cNvPr id="10" name="TextBox 9">
            <a:extLst>
              <a:ext uri="{FF2B5EF4-FFF2-40B4-BE49-F238E27FC236}">
                <a16:creationId xmlns:a16="http://schemas.microsoft.com/office/drawing/2014/main" id="{B03AB751-ABFE-DFC6-5608-D67AEDDDA98E}"/>
              </a:ext>
            </a:extLst>
          </p:cNvPr>
          <p:cNvSpPr txBox="1"/>
          <p:nvPr/>
        </p:nvSpPr>
        <p:spPr>
          <a:xfrm>
            <a:off x="547058" y="4024786"/>
            <a:ext cx="6041067" cy="507831"/>
          </a:xfrm>
          <a:prstGeom prst="rect">
            <a:avLst/>
          </a:prstGeom>
          <a:noFill/>
        </p:spPr>
        <p:txBody>
          <a:bodyPr wrap="square">
            <a:spAutoFit/>
          </a:bodyPr>
          <a:lstStyle/>
          <a:p>
            <a:pPr>
              <a:defRPr/>
            </a:pPr>
            <a:r>
              <a:rPr lang="en-GB" sz="1350" dirty="0"/>
              <a:t>User-friendly Repository of information for all interested publics</a:t>
            </a:r>
          </a:p>
          <a:p>
            <a:pPr>
              <a:defRPr/>
            </a:pPr>
            <a:endParaRPr lang="en-GB" sz="1350" dirty="0"/>
          </a:p>
        </p:txBody>
      </p:sp>
      <p:pic>
        <p:nvPicPr>
          <p:cNvPr id="14" name="Picture 13">
            <a:extLst>
              <a:ext uri="{FF2B5EF4-FFF2-40B4-BE49-F238E27FC236}">
                <a16:creationId xmlns:a16="http://schemas.microsoft.com/office/drawing/2014/main" id="{1C875316-7613-73EC-1FFF-FA0A0309E5AA}"/>
              </a:ext>
            </a:extLst>
          </p:cNvPr>
          <p:cNvPicPr>
            <a:picLocks noChangeAspect="1"/>
          </p:cNvPicPr>
          <p:nvPr/>
        </p:nvPicPr>
        <p:blipFill>
          <a:blip r:embed="rId2"/>
          <a:stretch>
            <a:fillRect/>
          </a:stretch>
        </p:blipFill>
        <p:spPr>
          <a:xfrm>
            <a:off x="6531317" y="3284932"/>
            <a:ext cx="2433171" cy="1858567"/>
          </a:xfrm>
          <a:prstGeom prst="rect">
            <a:avLst/>
          </a:prstGeom>
        </p:spPr>
      </p:pic>
      <p:sp>
        <p:nvSpPr>
          <p:cNvPr id="16" name="TextBox 15">
            <a:extLst>
              <a:ext uri="{FF2B5EF4-FFF2-40B4-BE49-F238E27FC236}">
                <a16:creationId xmlns:a16="http://schemas.microsoft.com/office/drawing/2014/main" id="{5EF36AD0-B8CA-E7D3-B515-AE1C6F70C38C}"/>
              </a:ext>
            </a:extLst>
          </p:cNvPr>
          <p:cNvSpPr txBox="1"/>
          <p:nvPr/>
        </p:nvSpPr>
        <p:spPr>
          <a:xfrm>
            <a:off x="558067" y="4236626"/>
            <a:ext cx="5991764" cy="369332"/>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Calibri" panose="020F0502020204030204" pitchFamily="34" charset="0"/>
                <a:hlinkClick r:id="rId3"/>
              </a:rPr>
              <a:t>https://energy-efficient-products.ec.europa.eu/index_en</a:t>
            </a:r>
            <a:r>
              <a:rPr lang="en-US" sz="1800" dirty="0">
                <a:effectLst/>
                <a:latin typeface="Calibri" panose="020F0502020204030204" pitchFamily="34" charset="0"/>
                <a:ea typeface="Calibri" panose="020F0502020204030204" pitchFamily="34" charset="0"/>
              </a:rPr>
              <a:t> </a:t>
            </a:r>
            <a:endParaRPr lang="en-IE" dirty="0"/>
          </a:p>
        </p:txBody>
      </p:sp>
      <p:sp>
        <p:nvSpPr>
          <p:cNvPr id="18" name="TextBox 17">
            <a:extLst>
              <a:ext uri="{FF2B5EF4-FFF2-40B4-BE49-F238E27FC236}">
                <a16:creationId xmlns:a16="http://schemas.microsoft.com/office/drawing/2014/main" id="{34EF703A-EFBD-94CF-ED6B-52159BCFE63A}"/>
              </a:ext>
            </a:extLst>
          </p:cNvPr>
          <p:cNvSpPr txBox="1"/>
          <p:nvPr/>
        </p:nvSpPr>
        <p:spPr>
          <a:xfrm>
            <a:off x="3635896" y="4489279"/>
            <a:ext cx="2520242" cy="307777"/>
          </a:xfrm>
          <a:prstGeom prst="rect">
            <a:avLst/>
          </a:prstGeom>
          <a:noFill/>
        </p:spPr>
        <p:txBody>
          <a:bodyPr wrap="none" rtlCol="0">
            <a:spAutoFit/>
          </a:bodyPr>
          <a:lstStyle/>
          <a:p>
            <a:r>
              <a:rPr lang="fr-FR" sz="1400" b="1" dirty="0">
                <a:solidFill>
                  <a:srgbClr val="FF0000"/>
                </a:solidFill>
              </a:rPr>
              <a:t>Live in about 1 </a:t>
            </a:r>
            <a:r>
              <a:rPr lang="fr-FR" sz="1400" b="1" dirty="0" err="1">
                <a:solidFill>
                  <a:srgbClr val="FF0000"/>
                </a:solidFill>
              </a:rPr>
              <a:t>month</a:t>
            </a:r>
            <a:r>
              <a:rPr lang="fr-FR" sz="1400" b="1" dirty="0">
                <a:solidFill>
                  <a:srgbClr val="FF0000"/>
                </a:solidFill>
              </a:rPr>
              <a:t> !</a:t>
            </a:r>
            <a:endParaRPr lang="en-IE" sz="1400" b="1" dirty="0">
              <a:solidFill>
                <a:srgbClr val="FF0000"/>
              </a:solidFill>
            </a:endParaRPr>
          </a:p>
        </p:txBody>
      </p:sp>
    </p:spTree>
    <p:extLst>
      <p:ext uri="{BB962C8B-B14F-4D97-AF65-F5344CB8AC3E}">
        <p14:creationId xmlns:p14="http://schemas.microsoft.com/office/powerpoint/2010/main" val="3074544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798CF41-464A-4F6C-A5A7-3D6ACC217A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486" y="4299349"/>
            <a:ext cx="1171575" cy="58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a:extLst>
              <a:ext uri="{FF2B5EF4-FFF2-40B4-BE49-F238E27FC236}">
                <a16:creationId xmlns:a16="http://schemas.microsoft.com/office/drawing/2014/main" id="{9C47986F-2A0F-4522-BD24-FE2C123C5B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4264" y="2765824"/>
            <a:ext cx="1335881" cy="54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a:extLst>
              <a:ext uri="{FF2B5EF4-FFF2-40B4-BE49-F238E27FC236}">
                <a16:creationId xmlns:a16="http://schemas.microsoft.com/office/drawing/2014/main" id="{16987C58-9082-4304-88B0-1990F68F7D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4276" y="3742136"/>
            <a:ext cx="2105025"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a:extLst>
              <a:ext uri="{FF2B5EF4-FFF2-40B4-BE49-F238E27FC236}">
                <a16:creationId xmlns:a16="http://schemas.microsoft.com/office/drawing/2014/main" id="{51AB10AF-CCBB-445E-B148-0A4908E7F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338" y="4350544"/>
            <a:ext cx="1806179"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a:extLst>
              <a:ext uri="{FF2B5EF4-FFF2-40B4-BE49-F238E27FC236}">
                <a16:creationId xmlns:a16="http://schemas.microsoft.com/office/drawing/2014/main" id="{8D952BA4-052B-4E92-BC40-08A37685DB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6838" y="4189811"/>
            <a:ext cx="1306116" cy="85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a:extLst>
              <a:ext uri="{FF2B5EF4-FFF2-40B4-BE49-F238E27FC236}">
                <a16:creationId xmlns:a16="http://schemas.microsoft.com/office/drawing/2014/main" id="{5946A731-2800-4CAB-B490-0687196B72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013" y="2850716"/>
            <a:ext cx="1216819"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a:extLst>
              <a:ext uri="{FF2B5EF4-FFF2-40B4-BE49-F238E27FC236}">
                <a16:creationId xmlns:a16="http://schemas.microsoft.com/office/drawing/2014/main" id="{A15435C1-29EE-40BE-B8CA-6FC81BE233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6412" y="3614743"/>
            <a:ext cx="1657350" cy="50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a:extLst>
              <a:ext uri="{FF2B5EF4-FFF2-40B4-BE49-F238E27FC236}">
                <a16:creationId xmlns:a16="http://schemas.microsoft.com/office/drawing/2014/main" id="{2F450840-0C8B-47ED-9645-3B80BB376A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8914" y="3662364"/>
            <a:ext cx="989410" cy="133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7">
            <a:extLst>
              <a:ext uri="{FF2B5EF4-FFF2-40B4-BE49-F238E27FC236}">
                <a16:creationId xmlns:a16="http://schemas.microsoft.com/office/drawing/2014/main" id="{665A18C5-2626-4B23-9D3B-CC5FF9EB1C52}"/>
              </a:ext>
            </a:extLst>
          </p:cNvPr>
          <p:cNvSpPr>
            <a:spLocks noChangeArrowheads="1"/>
          </p:cNvSpPr>
          <p:nvPr/>
        </p:nvSpPr>
        <p:spPr bwMode="auto">
          <a:xfrm>
            <a:off x="551974" y="978721"/>
            <a:ext cx="80400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8775">
              <a:defRPr sz="3000">
                <a:solidFill>
                  <a:srgbClr val="0F5494"/>
                </a:solidFill>
                <a:latin typeface="Verdana" panose="020B0604030504040204" pitchFamily="34" charset="0"/>
              </a:defRPr>
            </a:lvl1pPr>
            <a:lvl2pPr marL="742950" indent="-285750">
              <a:defRPr sz="3000">
                <a:solidFill>
                  <a:srgbClr val="0F5494"/>
                </a:solidFill>
                <a:latin typeface="Verdana" panose="020B0604030504040204" pitchFamily="34" charset="0"/>
              </a:defRPr>
            </a:lvl2pPr>
            <a:lvl3pPr marL="1143000" indent="-228600">
              <a:defRPr sz="3000">
                <a:solidFill>
                  <a:srgbClr val="0F5494"/>
                </a:solidFill>
                <a:latin typeface="Verdana" panose="020B0604030504040204" pitchFamily="34" charset="0"/>
              </a:defRPr>
            </a:lvl3pPr>
            <a:lvl4pPr marL="1600200" indent="-228600">
              <a:defRPr sz="3000">
                <a:solidFill>
                  <a:srgbClr val="0F5494"/>
                </a:solidFill>
                <a:latin typeface="Verdana" panose="020B0604030504040204" pitchFamily="34" charset="0"/>
              </a:defRPr>
            </a:lvl4pPr>
            <a:lvl5pPr marL="2057400" indent="-228600">
              <a:defRPr sz="3000">
                <a:solidFill>
                  <a:srgbClr val="0F5494"/>
                </a:solidFill>
                <a:latin typeface="Verdana" panose="020B0604030504040204" pitchFamily="34" charset="0"/>
              </a:defRPr>
            </a:lvl5pPr>
            <a:lvl6pPr marL="2514600" indent="-228600" eaLnBrk="0" fontAlgn="base" hangingPunct="0">
              <a:spcBef>
                <a:spcPct val="0"/>
              </a:spcBef>
              <a:spcAft>
                <a:spcPct val="0"/>
              </a:spcAft>
              <a:defRPr sz="3000">
                <a:solidFill>
                  <a:srgbClr val="0F5494"/>
                </a:solidFill>
                <a:latin typeface="Verdana" panose="020B0604030504040204" pitchFamily="34" charset="0"/>
              </a:defRPr>
            </a:lvl6pPr>
            <a:lvl7pPr marL="2971800" indent="-228600" eaLnBrk="0" fontAlgn="base" hangingPunct="0">
              <a:spcBef>
                <a:spcPct val="0"/>
              </a:spcBef>
              <a:spcAft>
                <a:spcPct val="0"/>
              </a:spcAft>
              <a:defRPr sz="3000">
                <a:solidFill>
                  <a:srgbClr val="0F5494"/>
                </a:solidFill>
                <a:latin typeface="Verdana" panose="020B0604030504040204" pitchFamily="34" charset="0"/>
              </a:defRPr>
            </a:lvl7pPr>
            <a:lvl8pPr marL="3429000" indent="-228600" eaLnBrk="0" fontAlgn="base" hangingPunct="0">
              <a:spcBef>
                <a:spcPct val="0"/>
              </a:spcBef>
              <a:spcAft>
                <a:spcPct val="0"/>
              </a:spcAft>
              <a:defRPr sz="3000">
                <a:solidFill>
                  <a:srgbClr val="0F5494"/>
                </a:solidFill>
                <a:latin typeface="Verdana" panose="020B0604030504040204" pitchFamily="34" charset="0"/>
              </a:defRPr>
            </a:lvl8pPr>
            <a:lvl9pPr marL="3886200" indent="-228600" eaLnBrk="0" fontAlgn="base" hangingPunct="0">
              <a:spcBef>
                <a:spcPct val="0"/>
              </a:spcBef>
              <a:spcAft>
                <a:spcPct val="0"/>
              </a:spcAft>
              <a:defRPr sz="3000">
                <a:solidFill>
                  <a:srgbClr val="0F5494"/>
                </a:solidFill>
                <a:latin typeface="Verdana" panose="020B0604030504040204" pitchFamily="34" charset="0"/>
              </a:defRPr>
            </a:lvl9pPr>
          </a:lstStyle>
          <a:p>
            <a:pPr eaLnBrk="1" hangingPunct="1">
              <a:lnSpc>
                <a:spcPct val="80000"/>
              </a:lnSpc>
            </a:pPr>
            <a:r>
              <a:rPr lang="en-GB" altLang="en-US" b="1" dirty="0">
                <a:solidFill>
                  <a:srgbClr val="0070C0"/>
                </a:solidFill>
                <a:latin typeface="+mj-lt"/>
                <a:ea typeface="+mj-ea"/>
                <a:cs typeface="+mj-cs"/>
              </a:rPr>
              <a:t>Joint Actions (EU funded projects) </a:t>
            </a:r>
          </a:p>
        </p:txBody>
      </p:sp>
      <p:pic>
        <p:nvPicPr>
          <p:cNvPr id="14347" name="Picture 10">
            <a:extLst>
              <a:ext uri="{FF2B5EF4-FFF2-40B4-BE49-F238E27FC236}">
                <a16:creationId xmlns:a16="http://schemas.microsoft.com/office/drawing/2014/main" id="{C35E1FEF-0FE6-4143-AF7D-D40B4609935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1965" y="3168511"/>
            <a:ext cx="1434704" cy="7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descr="logo eepliant2 small">
            <a:extLst>
              <a:ext uri="{FF2B5EF4-FFF2-40B4-BE49-F238E27FC236}">
                <a16:creationId xmlns:a16="http://schemas.microsoft.com/office/drawing/2014/main" id="{821F9A3C-3F8D-4326-B6DE-F4945809847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8614" y="1278735"/>
            <a:ext cx="1657351"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 descr="Logo mic">
            <a:extLst>
              <a:ext uri="{FF2B5EF4-FFF2-40B4-BE49-F238E27FC236}">
                <a16:creationId xmlns:a16="http://schemas.microsoft.com/office/drawing/2014/main" id="{0A86C3C5-BBFE-4E54-8D8C-7403F5AC08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93255" y="1496616"/>
            <a:ext cx="1575197" cy="8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6" descr="Afbeeldingsresultaat voor eepliant">
            <a:extLst>
              <a:ext uri="{FF2B5EF4-FFF2-40B4-BE49-F238E27FC236}">
                <a16:creationId xmlns:a16="http://schemas.microsoft.com/office/drawing/2014/main" id="{18320C62-829C-4A71-AFA6-B43B6ADC87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927" y="1547813"/>
            <a:ext cx="1378744" cy="80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
            <a:extLst>
              <a:ext uri="{FF2B5EF4-FFF2-40B4-BE49-F238E27FC236}">
                <a16:creationId xmlns:a16="http://schemas.microsoft.com/office/drawing/2014/main" id="{5CBF65C4-1444-4501-9745-17E71F24531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486526" y="1419225"/>
            <a:ext cx="972741" cy="112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 descr="label-pack-a-plus.eu">
            <a:extLst>
              <a:ext uri="{FF2B5EF4-FFF2-40B4-BE49-F238E27FC236}">
                <a16:creationId xmlns:a16="http://schemas.microsoft.com/office/drawing/2014/main" id="{A426D32C-53FB-4681-9E46-FEF3894C62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9285" y="2829717"/>
            <a:ext cx="1955006"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2" descr="Afbeeldingsresultaat voor &quot;ANTICSS&quot; energy">
            <a:extLst>
              <a:ext uri="{FF2B5EF4-FFF2-40B4-BE49-F238E27FC236}">
                <a16:creationId xmlns:a16="http://schemas.microsoft.com/office/drawing/2014/main" id="{88C9947A-4157-4C5D-ABBE-BB4FCF504F2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7542" y="2471737"/>
            <a:ext cx="120491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European Union">
            <a:extLst>
              <a:ext uri="{FF2B5EF4-FFF2-40B4-BE49-F238E27FC236}">
                <a16:creationId xmlns:a16="http://schemas.microsoft.com/office/drawing/2014/main" id="{FD6C17FC-9303-4017-A890-2E1657A349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59267" y="1772244"/>
            <a:ext cx="1291820" cy="7119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EPLIANT - Home">
            <a:extLst>
              <a:ext uri="{FF2B5EF4-FFF2-40B4-BE49-F238E27FC236}">
                <a16:creationId xmlns:a16="http://schemas.microsoft.com/office/drawing/2014/main" id="{E516C754-CE1D-452D-A9A2-8ADC6A36BA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1513" y="1554956"/>
            <a:ext cx="1361699" cy="976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569681" y="3484827"/>
            <a:ext cx="6705762" cy="1390139"/>
          </a:xfrm>
        </p:spPr>
        <p:txBody>
          <a:bodyPr wrap="square" anchor="b" anchorCtr="0"/>
          <a:lstStyle/>
          <a:p>
            <a:r>
              <a:rPr lang="en-US" sz="788" b="1" dirty="0"/>
              <a:t>© European Union 2020</a:t>
            </a:r>
          </a:p>
          <a:p>
            <a:r>
              <a:rPr lang="en-US" sz="788" dirty="0"/>
              <a:t>Unless otherwise noted the reuse of this presentation is </a:t>
            </a:r>
            <a:r>
              <a:rPr lang="en-US" sz="788" dirty="0" err="1"/>
              <a:t>authorised</a:t>
            </a:r>
            <a:r>
              <a:rPr lang="en-US" sz="788" dirty="0"/>
              <a:t> under the </a:t>
            </a:r>
            <a:r>
              <a:rPr lang="en-US" sz="788" dirty="0">
                <a:hlinkClick r:id="rId3"/>
              </a:rPr>
              <a:t>CC BY 4.0 </a:t>
            </a:r>
            <a:r>
              <a:rPr lang="en-US" sz="788" dirty="0"/>
              <a:t>license. For any use or reproduction of elements that are not owned by the EU, permission may need to be sought directly from the respective right holders.</a:t>
            </a:r>
            <a:endParaRPr lang="en-GB" sz="788" dirty="0">
              <a:solidFill>
                <a:schemeClr val="accent6"/>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93" y="3643685"/>
            <a:ext cx="767622" cy="268573"/>
          </a:xfrm>
          <a:prstGeom prst="rect">
            <a:avLst/>
          </a:prstGeom>
        </p:spPr>
      </p:pic>
    </p:spTree>
    <p:extLst>
      <p:ext uri="{BB962C8B-B14F-4D97-AF65-F5344CB8AC3E}">
        <p14:creationId xmlns:p14="http://schemas.microsoft.com/office/powerpoint/2010/main" val="427361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5468" y="1311058"/>
            <a:ext cx="8179274" cy="2911428"/>
          </a:xfrm>
        </p:spPr>
        <p:txBody>
          <a:bodyPr/>
          <a:lstStyle/>
          <a:p>
            <a:pPr>
              <a:buClr>
                <a:srgbClr val="00B0F0"/>
              </a:buClr>
              <a:buFont typeface="Wingdings" panose="05000000000000000000" pitchFamily="2" charset="2"/>
              <a:buChar char="ü"/>
            </a:pPr>
            <a:r>
              <a:rPr lang="en-US" dirty="0"/>
              <a:t>Enhance laboratory capacity and ensure reliability and consistency of testing</a:t>
            </a:r>
          </a:p>
          <a:p>
            <a:pPr>
              <a:buClr>
                <a:srgbClr val="00B0F0"/>
              </a:buClr>
              <a:buFont typeface="Wingdings" panose="05000000000000000000" pitchFamily="2" charset="2"/>
              <a:buChar char="ü"/>
            </a:pPr>
            <a:r>
              <a:rPr lang="en-US" dirty="0"/>
              <a:t>accredited and provide services solely to public authorities, </a:t>
            </a:r>
          </a:p>
          <a:p>
            <a:pPr>
              <a:buClr>
                <a:srgbClr val="00B0F0"/>
              </a:buClr>
              <a:buFont typeface="Wingdings" panose="05000000000000000000" pitchFamily="2" charset="2"/>
              <a:buChar char="ü"/>
            </a:pPr>
            <a:r>
              <a:rPr lang="en-US" dirty="0"/>
              <a:t>Activities:</a:t>
            </a:r>
          </a:p>
          <a:p>
            <a:pPr marL="342900" lvl="1" indent="0">
              <a:spcAft>
                <a:spcPts val="450"/>
              </a:spcAft>
              <a:buNone/>
            </a:pPr>
            <a:r>
              <a:rPr lang="en-US" b="1" dirty="0">
                <a:solidFill>
                  <a:srgbClr val="004494"/>
                </a:solidFill>
              </a:rPr>
              <a:t>(a)</a:t>
            </a:r>
            <a:r>
              <a:rPr lang="en-US" dirty="0"/>
              <a:t> carry out testing of products at the request of market surveillance authorities, the Network or the Commission;</a:t>
            </a:r>
          </a:p>
          <a:p>
            <a:pPr marL="342900" lvl="1" indent="0">
              <a:spcAft>
                <a:spcPts val="450"/>
              </a:spcAft>
              <a:buNone/>
            </a:pPr>
            <a:r>
              <a:rPr lang="en-US" b="1" dirty="0">
                <a:solidFill>
                  <a:srgbClr val="004494"/>
                </a:solidFill>
              </a:rPr>
              <a:t>(b)</a:t>
            </a:r>
            <a:r>
              <a:rPr lang="en-US" dirty="0"/>
              <a:t> provide independent technical or scientific advice at the request of the Network;</a:t>
            </a:r>
          </a:p>
          <a:p>
            <a:pPr marL="342900" lvl="1" indent="0">
              <a:spcAft>
                <a:spcPts val="450"/>
              </a:spcAft>
              <a:buNone/>
            </a:pPr>
            <a:r>
              <a:rPr lang="en-US" b="1" dirty="0">
                <a:solidFill>
                  <a:srgbClr val="004494"/>
                </a:solidFill>
              </a:rPr>
              <a:t>(c)</a:t>
            </a:r>
            <a:r>
              <a:rPr lang="en-US" dirty="0"/>
              <a:t> develop new techniques and methods of analysis.</a:t>
            </a:r>
          </a:p>
        </p:txBody>
      </p:sp>
      <p:sp>
        <p:nvSpPr>
          <p:cNvPr id="3" name="Title 2"/>
          <p:cNvSpPr>
            <a:spLocks noGrp="1"/>
          </p:cNvSpPr>
          <p:nvPr>
            <p:ph type="title"/>
          </p:nvPr>
        </p:nvSpPr>
        <p:spPr>
          <a:xfrm>
            <a:off x="410305" y="771550"/>
            <a:ext cx="8229600" cy="702469"/>
          </a:xfrm>
        </p:spPr>
        <p:txBody>
          <a:bodyPr/>
          <a:lstStyle/>
          <a:p>
            <a:r>
              <a:rPr lang="fr-FR" dirty="0"/>
              <a:t>Union </a:t>
            </a:r>
            <a:r>
              <a:rPr lang="fr-FR" dirty="0" err="1"/>
              <a:t>testing</a:t>
            </a:r>
            <a:r>
              <a:rPr lang="fr-FR" dirty="0"/>
              <a:t> </a:t>
            </a:r>
            <a:r>
              <a:rPr lang="fr-FR" dirty="0" err="1"/>
              <a:t>facilities</a:t>
            </a:r>
            <a:endParaRPr lang="fr-FR" dirty="0"/>
          </a:p>
        </p:txBody>
      </p:sp>
    </p:spTree>
    <p:extLst>
      <p:ext uri="{BB962C8B-B14F-4D97-AF65-F5344CB8AC3E}">
        <p14:creationId xmlns:p14="http://schemas.microsoft.com/office/powerpoint/2010/main" val="168482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8"/>
          <p:cNvSpPr txBox="1">
            <a:spLocks noGrp="1"/>
          </p:cNvSpPr>
          <p:nvPr>
            <p:ph type="sldNum" idx="12"/>
          </p:nvPr>
        </p:nvSpPr>
        <p:spPr>
          <a:xfrm>
            <a:off x="523143" y="4598465"/>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GB"/>
              <a:pPr/>
              <a:t>17</a:t>
            </a:fld>
            <a:endParaRPr/>
          </a:p>
        </p:txBody>
      </p:sp>
      <p:sp>
        <p:nvSpPr>
          <p:cNvPr id="296" name="Google Shape;296;p8"/>
          <p:cNvSpPr txBox="1">
            <a:spLocks noGrp="1"/>
          </p:cNvSpPr>
          <p:nvPr>
            <p:ph type="title"/>
          </p:nvPr>
        </p:nvSpPr>
        <p:spPr>
          <a:xfrm>
            <a:off x="720549" y="843558"/>
            <a:ext cx="7886700" cy="586768"/>
          </a:xfrm>
          <a:prstGeom prst="rect">
            <a:avLst/>
          </a:prstGeom>
          <a:noFill/>
          <a:ln>
            <a:noFill/>
          </a:ln>
        </p:spPr>
        <p:txBody>
          <a:bodyPr spcFirstLastPara="1" vert="horz" wrap="square" lIns="68569" tIns="34275" rIns="68569" bIns="0" numCol="1" anchor="b" anchorCtr="0" compatLnSpc="1">
            <a:prstTxWarp prst="textNoShape">
              <a:avLst/>
            </a:prstTxWarp>
            <a:noAutofit/>
          </a:bodyPr>
          <a:lstStyle/>
          <a:p>
            <a:pPr marL="0" indent="0">
              <a:buSzPts val="4000"/>
            </a:pPr>
            <a:r>
              <a:rPr lang="en-IE"/>
              <a:t>ESPR – update and likely impacts</a:t>
            </a:r>
            <a:endParaRPr/>
          </a:p>
        </p:txBody>
      </p:sp>
      <p:sp>
        <p:nvSpPr>
          <p:cNvPr id="297" name="Google Shape;297;p8"/>
          <p:cNvSpPr txBox="1">
            <a:spLocks noGrp="1"/>
          </p:cNvSpPr>
          <p:nvPr>
            <p:ph type="body" idx="1"/>
          </p:nvPr>
        </p:nvSpPr>
        <p:spPr>
          <a:xfrm>
            <a:off x="667899" y="1698407"/>
            <a:ext cx="3996000" cy="352640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buNone/>
            </a:pPr>
            <a:r>
              <a:rPr lang="en-IE" b="1" u="sng" dirty="0"/>
              <a:t>Main changes</a:t>
            </a:r>
          </a:p>
          <a:p>
            <a:pPr marL="285750">
              <a:buClr>
                <a:srgbClr val="00B0F0"/>
              </a:buClr>
              <a:buFont typeface="Wingdings" panose="05000000000000000000" pitchFamily="2" charset="2"/>
              <a:buChar char="§"/>
            </a:pPr>
            <a:r>
              <a:rPr lang="en-IE" sz="1400" dirty="0"/>
              <a:t>Wider product scope</a:t>
            </a:r>
          </a:p>
          <a:p>
            <a:pPr marL="285750">
              <a:buClr>
                <a:srgbClr val="00B0F0"/>
              </a:buClr>
              <a:buFont typeface="Wingdings" panose="05000000000000000000" pitchFamily="2" charset="2"/>
              <a:buChar char="§"/>
            </a:pPr>
            <a:r>
              <a:rPr lang="en-IE" sz="1400" dirty="0"/>
              <a:t>More complex consultation forum</a:t>
            </a:r>
          </a:p>
          <a:p>
            <a:pPr marL="285750">
              <a:buClr>
                <a:srgbClr val="00B0F0"/>
              </a:buClr>
              <a:buFont typeface="Wingdings" panose="05000000000000000000" pitchFamily="2" charset="2"/>
              <a:buChar char="§"/>
            </a:pPr>
            <a:r>
              <a:rPr lang="en-IE" sz="1400" dirty="0"/>
              <a:t>Additional obligations to consider for product regulations</a:t>
            </a:r>
          </a:p>
          <a:p>
            <a:pPr marL="285750">
              <a:buClr>
                <a:srgbClr val="00B0F0"/>
              </a:buClr>
              <a:buFont typeface="Wingdings" panose="05000000000000000000" pitchFamily="2" charset="2"/>
              <a:buChar char="§"/>
            </a:pPr>
            <a:r>
              <a:rPr lang="en-IE" sz="1400" dirty="0"/>
              <a:t>Additional actions e.g. unsold goods, DPP, GPP</a:t>
            </a:r>
          </a:p>
          <a:p>
            <a:pPr marL="285750">
              <a:buClr>
                <a:srgbClr val="00B0F0"/>
              </a:buClr>
              <a:buFont typeface="Wingdings" panose="05000000000000000000" pitchFamily="2" charset="2"/>
              <a:buChar char="§"/>
            </a:pPr>
            <a:r>
              <a:rPr lang="en-IE" sz="1400" dirty="0"/>
              <a:t>Possible horizontal regulations</a:t>
            </a:r>
          </a:p>
          <a:p>
            <a:pPr marL="285750">
              <a:buClr>
                <a:srgbClr val="00B0F0"/>
              </a:buClr>
              <a:buFont typeface="Wingdings" panose="05000000000000000000" pitchFamily="2" charset="2"/>
              <a:buChar char="§"/>
            </a:pPr>
            <a:r>
              <a:rPr lang="en-IE" sz="1400" dirty="0"/>
              <a:t>Transitional regime for 14 ENER ecodesign Directive products</a:t>
            </a:r>
          </a:p>
          <a:p>
            <a:pPr marL="0" indent="0">
              <a:buNone/>
            </a:pPr>
            <a:endParaRPr dirty="0"/>
          </a:p>
        </p:txBody>
      </p:sp>
      <p:sp>
        <p:nvSpPr>
          <p:cNvPr id="298" name="Google Shape;298;p8"/>
          <p:cNvSpPr txBox="1">
            <a:spLocks noGrp="1"/>
          </p:cNvSpPr>
          <p:nvPr>
            <p:ph type="body" idx="2"/>
          </p:nvPr>
        </p:nvSpPr>
        <p:spPr>
          <a:xfrm>
            <a:off x="4932040" y="1635646"/>
            <a:ext cx="3996000" cy="3651933"/>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57150">
              <a:buSzPts val="2400"/>
              <a:buNone/>
            </a:pPr>
            <a:r>
              <a:rPr lang="en-IE" b="1" u="sng" dirty="0"/>
              <a:t>Likely main impacts</a:t>
            </a:r>
          </a:p>
          <a:p>
            <a:pPr marL="400050" indent="-285750">
              <a:buClr>
                <a:srgbClr val="00B0F0"/>
              </a:buClr>
              <a:buSzPts val="2400"/>
              <a:buFont typeface="Wingdings" panose="05000000000000000000" pitchFamily="2" charset="2"/>
              <a:buChar char="§"/>
            </a:pPr>
            <a:r>
              <a:rPr lang="en-IE" sz="1400" dirty="0"/>
              <a:t>Competition between types of products for inclusion in the Working Plan</a:t>
            </a:r>
          </a:p>
          <a:p>
            <a:pPr marL="400050" indent="-285750">
              <a:buClr>
                <a:srgbClr val="00B0F0"/>
              </a:buClr>
              <a:buSzPts val="2400"/>
              <a:buFont typeface="Wingdings" panose="05000000000000000000" pitchFamily="2" charset="2"/>
              <a:buChar char="§"/>
            </a:pPr>
            <a:r>
              <a:rPr lang="en-IE" sz="1400" dirty="0"/>
              <a:t>More resources needed for each product regulation under ESPR</a:t>
            </a:r>
          </a:p>
          <a:p>
            <a:pPr marL="400050" indent="-285750">
              <a:buClr>
                <a:srgbClr val="00B0F0"/>
              </a:buClr>
              <a:buSzPts val="2400"/>
              <a:buFont typeface="Wingdings" panose="05000000000000000000" pitchFamily="2" charset="2"/>
              <a:buChar char="§"/>
            </a:pPr>
            <a:r>
              <a:rPr lang="en-IE" sz="1400" dirty="0"/>
              <a:t>Potential for simplifying [or complicating?] work through horizontal measures</a:t>
            </a:r>
          </a:p>
          <a:p>
            <a:pPr marL="400050" indent="-285750">
              <a:buClr>
                <a:srgbClr val="00B0F0"/>
              </a:buClr>
              <a:buSzPts val="2400"/>
              <a:buFont typeface="Wingdings" panose="05000000000000000000" pitchFamily="2" charset="2"/>
              <a:buChar char="§"/>
            </a:pPr>
            <a:r>
              <a:rPr lang="en-IE" sz="1400" dirty="0"/>
              <a:t>Cross-DG discussions on methodology</a:t>
            </a:r>
          </a:p>
          <a:p>
            <a:pPr marL="171450" indent="-57150">
              <a:buSzPts val="2400"/>
              <a:buNone/>
            </a:pPr>
            <a:endParaRPr lang="en-IE" dirty="0"/>
          </a:p>
          <a:p>
            <a:pPr marL="171450" indent="-57150">
              <a:buSzPts val="2400"/>
              <a:buNone/>
            </a:pPr>
            <a:endParaRPr dirty="0"/>
          </a:p>
        </p:txBody>
      </p:sp>
    </p:spTree>
    <p:extLst>
      <p:ext uri="{BB962C8B-B14F-4D97-AF65-F5344CB8AC3E}">
        <p14:creationId xmlns:p14="http://schemas.microsoft.com/office/powerpoint/2010/main" val="174111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380FF9A-6A1E-48BD-90D0-B8A6DBA9DF65}"/>
              </a:ext>
            </a:extLst>
          </p:cNvPr>
          <p:cNvSpPr>
            <a:spLocks noGrp="1"/>
          </p:cNvSpPr>
          <p:nvPr>
            <p:ph type="title"/>
          </p:nvPr>
        </p:nvSpPr>
        <p:spPr bwMode="auto">
          <a:xfrm>
            <a:off x="669637" y="987574"/>
            <a:ext cx="7886700" cy="5867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GB" b="1" dirty="0">
                <a:solidFill>
                  <a:srgbClr val="035DC1"/>
                </a:solidFill>
              </a:rPr>
              <a:t>IT Tools: ICSMS</a:t>
            </a:r>
            <a:endParaRPr lang="en-US" altLang="en-US" dirty="0">
              <a:solidFill>
                <a:srgbClr val="035DC1"/>
              </a:solidFill>
            </a:endParaRPr>
          </a:p>
        </p:txBody>
      </p:sp>
      <p:sp>
        <p:nvSpPr>
          <p:cNvPr id="3" name="Content Placeholder 2">
            <a:extLst>
              <a:ext uri="{FF2B5EF4-FFF2-40B4-BE49-F238E27FC236}">
                <a16:creationId xmlns:a16="http://schemas.microsoft.com/office/drawing/2014/main" id="{BADA1821-F662-4E18-8D11-00AC59A55C71}"/>
              </a:ext>
            </a:extLst>
          </p:cNvPr>
          <p:cNvSpPr>
            <a:spLocks noGrp="1"/>
          </p:cNvSpPr>
          <p:nvPr>
            <p:ph sz="half" idx="1"/>
          </p:nvPr>
        </p:nvSpPr>
        <p:spPr>
          <a:xfrm>
            <a:off x="642316" y="1668082"/>
            <a:ext cx="7214176" cy="3394472"/>
          </a:xfrm>
        </p:spPr>
        <p:txBody>
          <a:bodyPr/>
          <a:lstStyle/>
          <a:p>
            <a:pPr marL="0" indent="0">
              <a:spcAft>
                <a:spcPts val="450"/>
              </a:spcAft>
              <a:buNone/>
              <a:defRPr/>
            </a:pPr>
            <a:r>
              <a:rPr lang="en-GB" u="sng" dirty="0">
                <a:solidFill>
                  <a:srgbClr val="035DC1"/>
                </a:solidFill>
              </a:rPr>
              <a:t>Information and Communication System for Market Surveillance</a:t>
            </a:r>
            <a:endParaRPr lang="en-GB" dirty="0">
              <a:solidFill>
                <a:srgbClr val="035DC1"/>
              </a:solidFill>
            </a:endParaRPr>
          </a:p>
          <a:p>
            <a:pPr>
              <a:spcAft>
                <a:spcPts val="450"/>
              </a:spcAft>
              <a:buClr>
                <a:srgbClr val="2D5EC1"/>
              </a:buClr>
              <a:buFont typeface="Wingdings" panose="05000000000000000000" pitchFamily="2" charset="2"/>
              <a:buChar char="Ø"/>
              <a:defRPr/>
            </a:pPr>
            <a:r>
              <a:rPr lang="en-GB" sz="1500" dirty="0"/>
              <a:t>IT platform to facilitate communication between MSAs</a:t>
            </a:r>
          </a:p>
          <a:p>
            <a:pPr>
              <a:spcAft>
                <a:spcPts val="450"/>
              </a:spcAft>
              <a:buClr>
                <a:srgbClr val="2D5EC1"/>
              </a:buClr>
              <a:buFont typeface="Wingdings" panose="05000000000000000000" pitchFamily="2" charset="2"/>
              <a:buChar char="Ø"/>
              <a:defRPr/>
            </a:pPr>
            <a:r>
              <a:rPr lang="en-GB" sz="1500" dirty="0"/>
              <a:t>allows information on non-compliant products to be quickly and efficiently shared between authorities</a:t>
            </a:r>
          </a:p>
          <a:p>
            <a:pPr>
              <a:spcAft>
                <a:spcPts val="450"/>
              </a:spcAft>
              <a:buClr>
                <a:srgbClr val="2D5EC1"/>
              </a:buClr>
              <a:buFont typeface="Wingdings" panose="05000000000000000000" pitchFamily="2" charset="2"/>
              <a:buChar char="Ø"/>
              <a:defRPr/>
            </a:pPr>
            <a:r>
              <a:rPr lang="fr-BE" sz="1500" dirty="0" err="1"/>
              <a:t>Internal</a:t>
            </a:r>
            <a:r>
              <a:rPr lang="fr-BE" sz="1500" dirty="0"/>
              <a:t>/public area</a:t>
            </a:r>
          </a:p>
          <a:p>
            <a:pPr>
              <a:spcAft>
                <a:spcPts val="450"/>
              </a:spcAft>
              <a:buClr>
                <a:srgbClr val="2D5EC1"/>
              </a:buClr>
              <a:buFont typeface="Wingdings" panose="05000000000000000000" pitchFamily="2" charset="2"/>
              <a:buChar char="Ø"/>
              <a:defRPr/>
            </a:pPr>
            <a:r>
              <a:rPr lang="fr-BE" sz="1500" dirty="0" err="1"/>
              <a:t>Increased</a:t>
            </a:r>
            <a:r>
              <a:rPr lang="fr-BE" sz="1500" dirty="0"/>
              <a:t> use</a:t>
            </a:r>
          </a:p>
          <a:p>
            <a:pPr>
              <a:spcAft>
                <a:spcPts val="450"/>
              </a:spcAft>
              <a:buClr>
                <a:srgbClr val="2D5EC1"/>
              </a:buClr>
              <a:buFont typeface="Wingdings" panose="05000000000000000000" pitchFamily="2" charset="2"/>
              <a:buChar char="Ø"/>
              <a:defRPr/>
            </a:pPr>
            <a:r>
              <a:rPr lang="fr-BE" sz="1500" dirty="0"/>
              <a:t>New </a:t>
            </a:r>
            <a:r>
              <a:rPr lang="fr-BE" sz="1500" dirty="0" err="1"/>
              <a:t>functionalities</a:t>
            </a:r>
            <a:r>
              <a:rPr lang="fr-BE" sz="1500" dirty="0"/>
              <a:t> </a:t>
            </a:r>
            <a:r>
              <a:rPr lang="fr-BE" sz="1500" dirty="0" err="1"/>
              <a:t>being</a:t>
            </a:r>
            <a:r>
              <a:rPr lang="fr-BE" sz="1500" dirty="0"/>
              <a:t> </a:t>
            </a:r>
            <a:r>
              <a:rPr lang="fr-BE" sz="1500" dirty="0" err="1"/>
              <a:t>implemented</a:t>
            </a:r>
            <a:endParaRPr lang="fr-BE" sz="1500" dirty="0"/>
          </a:p>
          <a:p>
            <a:pPr>
              <a:spcAft>
                <a:spcPts val="450"/>
              </a:spcAft>
              <a:defRPr/>
            </a:pPr>
            <a:endParaRPr lang="en-GB" sz="1500" dirty="0"/>
          </a:p>
        </p:txBody>
      </p:sp>
      <p:pic>
        <p:nvPicPr>
          <p:cNvPr id="16386" name="Picture 2" descr="Free Images : abstraction, blue, communication, computer, computing,  concept, connection, design, digital, electronic, global, glow, idea,  information, internet, keyboard, modern, network, power, screen, services,  social, speed, symbol, system, tech ...">
            <a:extLst>
              <a:ext uri="{FF2B5EF4-FFF2-40B4-BE49-F238E27FC236}">
                <a16:creationId xmlns:a16="http://schemas.microsoft.com/office/drawing/2014/main" id="{9295F2E4-B807-4683-BC0B-90D91CE4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399" y="80947"/>
            <a:ext cx="1964531" cy="1307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51520" y="1491630"/>
            <a:ext cx="8136904" cy="335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271463" lvl="1"/>
            <a:r>
              <a:rPr lang="en-GB" sz="1350" kern="0" dirty="0"/>
              <a:t>Ecodesign (ED)</a:t>
            </a:r>
            <a:r>
              <a:rPr lang="en-GB" sz="1350" b="0" kern="0" dirty="0"/>
              <a:t>: sets </a:t>
            </a:r>
            <a:r>
              <a:rPr lang="en-GB" sz="1350" kern="0" dirty="0"/>
              <a:t>minimum efficiency requirements</a:t>
            </a:r>
            <a:r>
              <a:rPr lang="en-GB" sz="1350" b="0" kern="0" dirty="0"/>
              <a:t> for </a:t>
            </a:r>
            <a:r>
              <a:rPr lang="en-GB" sz="1350" b="0" i="1" u="sng" kern="0" dirty="0"/>
              <a:t>energy-related products </a:t>
            </a:r>
          </a:p>
          <a:p>
            <a:pPr marL="0" lvl="1" indent="0">
              <a:buNone/>
            </a:pPr>
            <a:r>
              <a:rPr lang="en-GB" sz="1350" b="0" i="1" kern="0" dirty="0"/>
              <a:t>	</a:t>
            </a:r>
            <a:r>
              <a:rPr lang="en-GB" sz="1200" b="0" kern="0" dirty="0"/>
              <a:t>First rules date from </a:t>
            </a:r>
            <a:r>
              <a:rPr lang="en-GB" sz="1200" kern="0" dirty="0"/>
              <a:t>1992</a:t>
            </a:r>
          </a:p>
          <a:p>
            <a:pPr marL="571500" lvl="2"/>
            <a:r>
              <a:rPr lang="en-GB" sz="900" kern="0" dirty="0"/>
              <a:t>Current Legal basis: Directive 2009/125/EC, based on article 114 TFEU (internal market harmonisation)</a:t>
            </a:r>
          </a:p>
          <a:p>
            <a:pPr marL="271463" lvl="1"/>
            <a:endParaRPr lang="en-GB" sz="1350" b="0" kern="0" dirty="0"/>
          </a:p>
          <a:p>
            <a:pPr marL="271463" lvl="1"/>
            <a:r>
              <a:rPr lang="en-GB" sz="1350" kern="0" dirty="0"/>
              <a:t>Energy labelling (EL)</a:t>
            </a:r>
            <a:r>
              <a:rPr lang="en-GB" sz="1350" b="0" kern="0" dirty="0"/>
              <a:t>: provides information on energy efficiency and other key performance criteria to consumers, enabling them to make informed choices.</a:t>
            </a:r>
          </a:p>
          <a:p>
            <a:pPr marL="0" lvl="1" indent="0">
              <a:buNone/>
            </a:pPr>
            <a:r>
              <a:rPr lang="en-GB" sz="1350" b="0" kern="0" dirty="0"/>
              <a:t>	</a:t>
            </a:r>
            <a:r>
              <a:rPr lang="en-GB" sz="1200" b="0" kern="0" dirty="0"/>
              <a:t>First labels date from </a:t>
            </a:r>
            <a:r>
              <a:rPr lang="en-GB" sz="1200" kern="0" dirty="0"/>
              <a:t>1979</a:t>
            </a:r>
          </a:p>
          <a:p>
            <a:pPr marL="571500" lvl="2"/>
            <a:r>
              <a:rPr lang="en-GB" sz="900" kern="0" dirty="0"/>
              <a:t>Current Legal basis: Regulation (EU) 2017/1369, based on article 194 (energy)</a:t>
            </a:r>
            <a:br>
              <a:rPr lang="en-GB" sz="900" kern="0" dirty="0"/>
            </a:br>
            <a:r>
              <a:rPr lang="en-GB" sz="900" kern="0" dirty="0"/>
              <a:t>(Tyres labelling: </a:t>
            </a:r>
            <a:r>
              <a:rPr lang="fr-BE" sz="900" kern="0" dirty="0" err="1"/>
              <a:t>Regulation</a:t>
            </a:r>
            <a:r>
              <a:rPr lang="fr-BE" sz="900" kern="0" dirty="0"/>
              <a:t> (EU) 2020/740</a:t>
            </a:r>
            <a:r>
              <a:rPr lang="fr-BE" sz="900" u="sng" dirty="0">
                <a:solidFill>
                  <a:srgbClr val="404040"/>
                </a:solidFill>
                <a:latin typeface="Arial" panose="020B0604020202020204" pitchFamily="34" charset="0"/>
              </a:rPr>
              <a:t>)</a:t>
            </a:r>
          </a:p>
          <a:p>
            <a:pPr marL="271463" lvl="1"/>
            <a:endParaRPr lang="fr-BE" sz="1350" b="0" u="sng" kern="0" dirty="0">
              <a:solidFill>
                <a:srgbClr val="404040"/>
              </a:solidFill>
              <a:latin typeface="Arial" panose="020B0604020202020204" pitchFamily="34" charset="0"/>
            </a:endParaRPr>
          </a:p>
          <a:p>
            <a:pPr marL="271463" lvl="1"/>
            <a:r>
              <a:rPr lang="fr-BE" sz="1350" b="0" kern="0" dirty="0" err="1"/>
              <a:t>Both</a:t>
            </a:r>
            <a:r>
              <a:rPr lang="fr-BE" sz="1350" b="0" kern="0" dirty="0"/>
              <a:t> </a:t>
            </a:r>
            <a:r>
              <a:rPr lang="fr-BE" sz="1350" b="0" kern="0" dirty="0" err="1"/>
              <a:t>frameworks</a:t>
            </a:r>
            <a:r>
              <a:rPr lang="fr-BE" sz="1350" b="0" kern="0" dirty="0"/>
              <a:t> are </a:t>
            </a:r>
            <a:r>
              <a:rPr lang="fr-BE" sz="1350" b="0" kern="0" dirty="0" err="1"/>
              <a:t>based</a:t>
            </a:r>
            <a:r>
              <a:rPr lang="fr-BE" sz="1350" b="0" kern="0" dirty="0"/>
              <a:t> on the concept of: </a:t>
            </a:r>
          </a:p>
          <a:p>
            <a:pPr marL="271463" lvl="1" indent="198835" defTabSz="535781">
              <a:buFont typeface="Wingdings" panose="05000000000000000000" pitchFamily="2" charset="2"/>
              <a:buChar char="Ø"/>
              <a:tabLst>
                <a:tab pos="404813" algn="l"/>
              </a:tabLst>
            </a:pPr>
            <a:r>
              <a:rPr lang="fr-BE" sz="1350" b="0" kern="0" dirty="0"/>
              <a:t>	</a:t>
            </a:r>
            <a:r>
              <a:rPr lang="fr-BE" sz="1200" b="0" kern="0" dirty="0"/>
              <a:t>« </a:t>
            </a:r>
            <a:r>
              <a:rPr lang="fr-BE" sz="1200" kern="0" dirty="0" err="1"/>
              <a:t>placing</a:t>
            </a:r>
            <a:r>
              <a:rPr lang="fr-BE" sz="1200" kern="0" dirty="0"/>
              <a:t> on the </a:t>
            </a:r>
            <a:r>
              <a:rPr lang="fr-BE" sz="1200" kern="0" dirty="0" err="1"/>
              <a:t>market</a:t>
            </a:r>
            <a:r>
              <a:rPr lang="fr-BE" sz="1200" b="0" kern="0" dirty="0"/>
              <a:t> » of </a:t>
            </a:r>
            <a:r>
              <a:rPr lang="fr-BE" sz="1200" b="0" kern="0" dirty="0" err="1"/>
              <a:t>products</a:t>
            </a:r>
            <a:r>
              <a:rPr lang="fr-BE" sz="1200" b="0" kern="0" dirty="0"/>
              <a:t>, or</a:t>
            </a:r>
          </a:p>
          <a:p>
            <a:pPr marL="271463" lvl="1" indent="198835" defTabSz="535781">
              <a:buFont typeface="Wingdings" panose="05000000000000000000" pitchFamily="2" charset="2"/>
              <a:buChar char="Ø"/>
              <a:tabLst>
                <a:tab pos="404813" algn="l"/>
              </a:tabLst>
            </a:pPr>
            <a:r>
              <a:rPr lang="fr-BE" sz="1200" b="0" kern="0" dirty="0"/>
              <a:t>	« </a:t>
            </a:r>
            <a:r>
              <a:rPr lang="fr-BE" sz="1200" kern="0" dirty="0"/>
              <a:t>putting </a:t>
            </a:r>
            <a:r>
              <a:rPr lang="fr-BE" sz="1200" kern="0" dirty="0" err="1"/>
              <a:t>into</a:t>
            </a:r>
            <a:r>
              <a:rPr lang="fr-BE" sz="1200" kern="0" dirty="0"/>
              <a:t> service </a:t>
            </a:r>
            <a:r>
              <a:rPr lang="fr-BE" sz="1200" b="0" kern="0" dirty="0"/>
              <a:t>» (</a:t>
            </a:r>
            <a:r>
              <a:rPr lang="fr-BE" sz="1200" b="0" kern="0" dirty="0" err="1"/>
              <a:t>mainy</a:t>
            </a:r>
            <a:r>
              <a:rPr lang="fr-BE" sz="1200" b="0" kern="0" dirty="0"/>
              <a:t> for </a:t>
            </a:r>
            <a:r>
              <a:rPr lang="fr-BE" sz="1200" b="0" kern="0" dirty="0" err="1"/>
              <a:t>own</a:t>
            </a:r>
            <a:r>
              <a:rPr lang="fr-BE" sz="1200" b="0" kern="0" dirty="0"/>
              <a:t> use), </a:t>
            </a:r>
          </a:p>
          <a:p>
            <a:pPr marL="271463" lvl="1" indent="0" defTabSz="535781">
              <a:spcBef>
                <a:spcPts val="0"/>
              </a:spcBef>
              <a:buNone/>
              <a:tabLst>
                <a:tab pos="404813" algn="l"/>
              </a:tabLst>
            </a:pPr>
            <a:r>
              <a:rPr lang="fr-BE" sz="1200" b="0" kern="0" dirty="0" err="1"/>
              <a:t>relying</a:t>
            </a:r>
            <a:r>
              <a:rPr lang="fr-BE" sz="1200" b="0" kern="0" dirty="0"/>
              <a:t> on </a:t>
            </a:r>
            <a:r>
              <a:rPr lang="fr-BE" sz="1200" b="0" kern="0" dirty="0" err="1"/>
              <a:t>what</a:t>
            </a:r>
            <a:r>
              <a:rPr lang="fr-BE" sz="1200" b="0" kern="0" dirty="0"/>
              <a:t> can </a:t>
            </a:r>
            <a:r>
              <a:rPr lang="fr-BE" sz="1200" b="0" kern="0" dirty="0" err="1"/>
              <a:t>be</a:t>
            </a:r>
            <a:r>
              <a:rPr lang="fr-BE" sz="1200" b="0" kern="0" dirty="0"/>
              <a:t> </a:t>
            </a:r>
            <a:r>
              <a:rPr lang="fr-BE" sz="1200" b="0" kern="0" dirty="0" err="1"/>
              <a:t>verified</a:t>
            </a:r>
            <a:r>
              <a:rPr lang="fr-BE" sz="1200" b="0" kern="0" dirty="0"/>
              <a:t> at </a:t>
            </a:r>
            <a:r>
              <a:rPr lang="fr-BE" sz="1200" b="0" kern="0" dirty="0" err="1"/>
              <a:t>that</a:t>
            </a:r>
            <a:r>
              <a:rPr lang="fr-BE" sz="1200" b="0" kern="0" dirty="0"/>
              <a:t> moment, </a:t>
            </a:r>
            <a:r>
              <a:rPr lang="fr-BE" sz="1200" b="0" kern="0" dirty="0" err="1"/>
              <a:t>either</a:t>
            </a:r>
            <a:r>
              <a:rPr lang="fr-BE" sz="1200" b="0" kern="0" dirty="0"/>
              <a:t> </a:t>
            </a:r>
            <a:r>
              <a:rPr lang="fr-BE" sz="1200" b="0" kern="0" dirty="0" err="1"/>
              <a:t>through</a:t>
            </a:r>
            <a:r>
              <a:rPr lang="fr-BE" sz="1200" b="0" kern="0" dirty="0"/>
              <a:t> </a:t>
            </a:r>
            <a:r>
              <a:rPr lang="fr-BE" sz="1200" b="0" kern="0" dirty="0" err="1"/>
              <a:t>testing</a:t>
            </a:r>
            <a:r>
              <a:rPr lang="fr-BE" sz="1200" b="0" kern="0" dirty="0"/>
              <a:t> </a:t>
            </a:r>
          </a:p>
          <a:p>
            <a:pPr marL="271463" lvl="1" indent="0" defTabSz="535781">
              <a:spcBef>
                <a:spcPts val="0"/>
              </a:spcBef>
              <a:buNone/>
              <a:tabLst>
                <a:tab pos="404813" algn="l"/>
              </a:tabLst>
            </a:pPr>
            <a:r>
              <a:rPr lang="fr-BE" sz="1200" b="0" kern="0" dirty="0"/>
              <a:t>on </a:t>
            </a:r>
            <a:r>
              <a:rPr lang="fr-BE" sz="1200" b="0" kern="0" dirty="0" err="1"/>
              <a:t>products</a:t>
            </a:r>
            <a:r>
              <a:rPr lang="fr-BE" sz="1200" b="0" kern="0" dirty="0"/>
              <a:t> or by checking </a:t>
            </a:r>
            <a:r>
              <a:rPr lang="fr-BE" sz="1200" b="0" kern="0" dirty="0" err="1"/>
              <a:t>technical</a:t>
            </a:r>
            <a:r>
              <a:rPr lang="fr-BE" sz="1200" b="0" kern="0" dirty="0"/>
              <a:t> documentation</a:t>
            </a:r>
          </a:p>
          <a:p>
            <a:pPr marL="271463" lvl="1"/>
            <a:endParaRPr lang="en-GB" sz="1350" b="0" kern="0" dirty="0"/>
          </a:p>
          <a:p>
            <a:pPr marL="271463" lvl="1"/>
            <a:endParaRPr lang="en-GB" sz="1350" b="0" kern="0" dirty="0"/>
          </a:p>
        </p:txBody>
      </p:sp>
      <p:sp>
        <p:nvSpPr>
          <p:cNvPr id="7" name="Title 6"/>
          <p:cNvSpPr>
            <a:spLocks noGrp="1"/>
          </p:cNvSpPr>
          <p:nvPr>
            <p:ph type="title"/>
          </p:nvPr>
        </p:nvSpPr>
        <p:spPr>
          <a:xfrm>
            <a:off x="251520" y="987574"/>
            <a:ext cx="6172200" cy="702469"/>
          </a:xfrm>
        </p:spPr>
        <p:txBody>
          <a:bodyPr/>
          <a:lstStyle/>
          <a:p>
            <a:r>
              <a:rPr lang="en-IE" sz="2100" kern="1200" dirty="0" err="1">
                <a:solidFill>
                  <a:srgbClr val="00B050"/>
                </a:solidFill>
              </a:rPr>
              <a:t>Ecodesign</a:t>
            </a:r>
            <a:r>
              <a:rPr lang="en-IE" sz="2100" kern="1200" dirty="0">
                <a:solidFill>
                  <a:srgbClr val="00B050"/>
                </a:solidFill>
              </a:rPr>
              <a:t> &amp; energy labelling</a:t>
            </a:r>
            <a:br>
              <a:rPr lang="en-IE" dirty="0"/>
            </a:br>
            <a:endParaRPr lang="en-IE" dirty="0"/>
          </a:p>
        </p:txBody>
      </p:sp>
      <p:pic>
        <p:nvPicPr>
          <p:cNvPr id="3" name="Picture 2">
            <a:extLst>
              <a:ext uri="{FF2B5EF4-FFF2-40B4-BE49-F238E27FC236}">
                <a16:creationId xmlns:a16="http://schemas.microsoft.com/office/drawing/2014/main" id="{1436A7E5-AAAE-A761-75AD-B4B3462E2F69}"/>
              </a:ext>
            </a:extLst>
          </p:cNvPr>
          <p:cNvPicPr>
            <a:picLocks noChangeAspect="1"/>
          </p:cNvPicPr>
          <p:nvPr/>
        </p:nvPicPr>
        <p:blipFill>
          <a:blip r:embed="rId2"/>
          <a:stretch>
            <a:fillRect/>
          </a:stretch>
        </p:blipFill>
        <p:spPr>
          <a:xfrm>
            <a:off x="7727484" y="2283718"/>
            <a:ext cx="1321879" cy="2643758"/>
          </a:xfrm>
          <a:prstGeom prst="rect">
            <a:avLst/>
          </a:prstGeom>
        </p:spPr>
      </p:pic>
    </p:spTree>
    <p:extLst>
      <p:ext uri="{BB962C8B-B14F-4D97-AF65-F5344CB8AC3E}">
        <p14:creationId xmlns:p14="http://schemas.microsoft.com/office/powerpoint/2010/main" val="298928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988695"/>
            <a:ext cx="5915025" cy="792099"/>
          </a:xfrm>
        </p:spPr>
        <p:txBody>
          <a:bodyPr/>
          <a:lstStyle/>
          <a:p>
            <a:r>
              <a:rPr lang="en-US" sz="2025" dirty="0"/>
              <a:t>Policy context:</a:t>
            </a:r>
            <a:br>
              <a:rPr lang="en-US" sz="2025" dirty="0"/>
            </a:br>
            <a:r>
              <a:rPr lang="en-US" sz="1800" dirty="0">
                <a:solidFill>
                  <a:srgbClr val="FF0000"/>
                </a:solidFill>
              </a:rPr>
              <a:t>Need for action greater than ever !</a:t>
            </a:r>
            <a:br>
              <a:rPr lang="en-IE" sz="1800" dirty="0">
                <a:solidFill>
                  <a:srgbClr val="00B050"/>
                </a:solidFill>
              </a:rPr>
            </a:br>
            <a:endParaRPr lang="en-IE" sz="1800" dirty="0"/>
          </a:p>
        </p:txBody>
      </p:sp>
      <p:sp>
        <p:nvSpPr>
          <p:cNvPr id="4" name="Content Placeholder 1"/>
          <p:cNvSpPr>
            <a:spLocks noGrp="1"/>
          </p:cNvSpPr>
          <p:nvPr>
            <p:ph idx="1"/>
          </p:nvPr>
        </p:nvSpPr>
        <p:spPr>
          <a:xfrm>
            <a:off x="1331640" y="1797675"/>
            <a:ext cx="6857684" cy="3543858"/>
          </a:xfrm>
        </p:spPr>
        <p:txBody>
          <a:bodyPr/>
          <a:lstStyle/>
          <a:p>
            <a:pPr>
              <a:spcAft>
                <a:spcPts val="450"/>
              </a:spcAft>
              <a:buClr>
                <a:srgbClr val="3E6FD2"/>
              </a:buClr>
              <a:buFont typeface="Wingdings" panose="05000000000000000000" pitchFamily="2" charset="2"/>
              <a:buChar char="Ø"/>
            </a:pPr>
            <a:r>
              <a:rPr lang="en-US" sz="1500" i="0" dirty="0"/>
              <a:t>Climate change &amp; Green deal (Dec 2019): </a:t>
            </a:r>
            <a:r>
              <a:rPr lang="en-US" sz="1200" i="0" dirty="0"/>
              <a:t>EU carbon neutral by 2050</a:t>
            </a:r>
          </a:p>
          <a:p>
            <a:pPr>
              <a:spcAft>
                <a:spcPts val="450"/>
              </a:spcAft>
              <a:buClr>
                <a:srgbClr val="3E6FD2"/>
              </a:buClr>
              <a:buFont typeface="Wingdings" panose="05000000000000000000" pitchFamily="2" charset="2"/>
              <a:buChar char="Ø"/>
            </a:pPr>
            <a:r>
              <a:rPr lang="en-US" sz="1500" i="0" dirty="0"/>
              <a:t>Circular economy &amp; CEAP (Mar 2020)</a:t>
            </a:r>
          </a:p>
          <a:p>
            <a:pPr>
              <a:spcAft>
                <a:spcPts val="450"/>
              </a:spcAft>
              <a:buClr>
                <a:srgbClr val="3E6FD2"/>
              </a:buClr>
              <a:buFont typeface="Wingdings" panose="05000000000000000000" pitchFamily="2" charset="2"/>
              <a:buChar char="Ø"/>
            </a:pPr>
            <a:r>
              <a:rPr lang="en-US" sz="1500" i="0" dirty="0"/>
              <a:t>Fit for 55 package </a:t>
            </a:r>
            <a:r>
              <a:rPr lang="en-US" sz="1350" i="0" dirty="0"/>
              <a:t>(Jul 2021): </a:t>
            </a:r>
            <a:r>
              <a:rPr lang="en-US" sz="1125" i="0" dirty="0"/>
              <a:t>55% reduction CO</a:t>
            </a:r>
            <a:r>
              <a:rPr lang="en-US" sz="1125" i="0" baseline="-25000" dirty="0"/>
              <a:t>2</a:t>
            </a:r>
            <a:r>
              <a:rPr lang="en-US" sz="1125" i="0" dirty="0"/>
              <a:t> emissions by 2030 +  9% additional energy savings in the recast of the EED</a:t>
            </a:r>
          </a:p>
          <a:p>
            <a:pPr>
              <a:spcAft>
                <a:spcPts val="450"/>
              </a:spcAft>
              <a:buClr>
                <a:srgbClr val="3E6FD2"/>
              </a:buClr>
              <a:buFont typeface="Wingdings" panose="05000000000000000000" pitchFamily="2" charset="2"/>
              <a:buChar char="Ø"/>
            </a:pPr>
            <a:r>
              <a:rPr lang="en-US" sz="1500" i="0" dirty="0"/>
              <a:t>Current crisis: EU Energy security and energy prices</a:t>
            </a:r>
          </a:p>
          <a:p>
            <a:pPr marL="0" indent="0">
              <a:spcBef>
                <a:spcPts val="0"/>
              </a:spcBef>
              <a:spcAft>
                <a:spcPts val="450"/>
              </a:spcAft>
              <a:buClr>
                <a:srgbClr val="3E6FD2"/>
              </a:buClr>
              <a:buNone/>
            </a:pPr>
            <a:endParaRPr lang="en-US" sz="1125" dirty="0">
              <a:solidFill>
                <a:srgbClr val="00B050"/>
              </a:solidFill>
            </a:endParaRPr>
          </a:p>
          <a:p>
            <a:pPr marL="0" indent="0">
              <a:buClr>
                <a:srgbClr val="3E6FD2"/>
              </a:buClr>
              <a:buNone/>
            </a:pPr>
            <a:endParaRPr lang="en-US" sz="1350" i="0" dirty="0"/>
          </a:p>
          <a:p>
            <a:pPr lvl="1">
              <a:buClr>
                <a:srgbClr val="3E6FD2"/>
              </a:buClr>
              <a:buFont typeface="Wingdings" panose="05000000000000000000" pitchFamily="2" charset="2"/>
              <a:buChar char="q"/>
            </a:pPr>
            <a:endParaRPr lang="en-US" sz="1350" b="0" dirty="0"/>
          </a:p>
          <a:p>
            <a:pPr lvl="1">
              <a:buClr>
                <a:srgbClr val="3E6FD2"/>
              </a:buClr>
              <a:buFont typeface="Wingdings" panose="05000000000000000000" pitchFamily="2" charset="2"/>
              <a:buChar char="q"/>
            </a:pPr>
            <a:endParaRPr lang="en-US" sz="1350" b="0" dirty="0"/>
          </a:p>
          <a:p>
            <a:pPr marL="0" indent="0">
              <a:buClr>
                <a:srgbClr val="3E6FD2"/>
              </a:buClr>
              <a:buNone/>
            </a:pPr>
            <a:br>
              <a:rPr lang="en-US" dirty="0"/>
            </a:br>
            <a:endParaRPr lang="en-IE" sz="2100" dirty="0">
              <a:solidFill>
                <a:srgbClr val="00B050"/>
              </a:solidFill>
            </a:endParaRPr>
          </a:p>
        </p:txBody>
      </p:sp>
      <p:sp>
        <p:nvSpPr>
          <p:cNvPr id="5" name="Content Placeholder 2">
            <a:extLst>
              <a:ext uri="{FF2B5EF4-FFF2-40B4-BE49-F238E27FC236}">
                <a16:creationId xmlns:a16="http://schemas.microsoft.com/office/drawing/2014/main" id="{653CB6B9-7178-96EF-A29A-28E32AA39BB8}"/>
              </a:ext>
            </a:extLst>
          </p:cNvPr>
          <p:cNvSpPr txBox="1">
            <a:spLocks/>
          </p:cNvSpPr>
          <p:nvPr/>
        </p:nvSpPr>
        <p:spPr bwMode="auto">
          <a:xfrm>
            <a:off x="1331640" y="3363838"/>
            <a:ext cx="8229600" cy="26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lr>
                <a:schemeClr val="bg1"/>
              </a:buClr>
              <a:buChar char="•"/>
              <a:defRPr sz="1800" i="1">
                <a:solidFill>
                  <a:srgbClr val="0F5494"/>
                </a:solidFill>
                <a:latin typeface="+mn-lt"/>
                <a:ea typeface="+mn-ea"/>
                <a:cs typeface="+mn-cs"/>
              </a:defRPr>
            </a:lvl1pPr>
            <a:lvl2pPr marL="557213" indent="-214313" algn="l" rtl="0" eaLnBrk="0" fontAlgn="base" hangingPunct="0">
              <a:spcBef>
                <a:spcPct val="20000"/>
              </a:spcBef>
              <a:spcAft>
                <a:spcPct val="0"/>
              </a:spcAft>
              <a:buClr>
                <a:srgbClr val="009FBA"/>
              </a:buClr>
              <a:buChar char="•"/>
              <a:defRPr sz="1500" b="1">
                <a:solidFill>
                  <a:srgbClr val="0F5494"/>
                </a:solidFill>
                <a:latin typeface="+mn-lt"/>
              </a:defRPr>
            </a:lvl2pPr>
            <a:lvl3pPr marL="857250" indent="-171450" algn="l" rtl="0" eaLnBrk="0" fontAlgn="base" hangingPunct="0">
              <a:spcBef>
                <a:spcPct val="20000"/>
              </a:spcBef>
              <a:spcAft>
                <a:spcPct val="0"/>
              </a:spcAft>
              <a:defRPr sz="1050">
                <a:solidFill>
                  <a:srgbClr val="0F5494"/>
                </a:solidFill>
                <a:latin typeface="+mn-lt"/>
              </a:defRPr>
            </a:lvl3pPr>
            <a:lvl4pPr marL="1200150" indent="-171450" algn="l" rtl="0" eaLnBrk="0" fontAlgn="base" hangingPunct="0">
              <a:spcBef>
                <a:spcPct val="20000"/>
              </a:spcBef>
              <a:spcAft>
                <a:spcPct val="0"/>
              </a:spcAft>
              <a:buChar char="–"/>
              <a:defRPr sz="1500">
                <a:solidFill>
                  <a:schemeClr val="tx1"/>
                </a:solidFill>
                <a:latin typeface="Arial" charset="0"/>
              </a:defRPr>
            </a:lvl4pPr>
            <a:lvl5pPr marL="1543050" indent="-171450" algn="l" rtl="0" eaLnBrk="0" fontAlgn="base" hangingPunct="0">
              <a:spcBef>
                <a:spcPct val="20000"/>
              </a:spcBef>
              <a:spcAft>
                <a:spcPct val="0"/>
              </a:spcAft>
              <a:buChar char="»"/>
              <a:defRPr sz="1500">
                <a:solidFill>
                  <a:schemeClr val="tx1"/>
                </a:solidFill>
                <a:latin typeface="Arial" charset="0"/>
              </a:defRPr>
            </a:lvl5pPr>
            <a:lvl6pPr marL="1885950" indent="-171450" algn="l" rtl="0" fontAlgn="base">
              <a:spcBef>
                <a:spcPct val="20000"/>
              </a:spcBef>
              <a:spcAft>
                <a:spcPct val="0"/>
              </a:spcAft>
              <a:buChar char="»"/>
              <a:defRPr sz="1500">
                <a:solidFill>
                  <a:schemeClr val="tx1"/>
                </a:solidFill>
                <a:latin typeface="Arial" charset="0"/>
              </a:defRPr>
            </a:lvl6pPr>
            <a:lvl7pPr marL="2228850" indent="-171450" algn="l" rtl="0" fontAlgn="base">
              <a:spcBef>
                <a:spcPct val="20000"/>
              </a:spcBef>
              <a:spcAft>
                <a:spcPct val="0"/>
              </a:spcAft>
              <a:buChar char="»"/>
              <a:defRPr sz="1500">
                <a:solidFill>
                  <a:schemeClr val="tx1"/>
                </a:solidFill>
                <a:latin typeface="Arial" charset="0"/>
              </a:defRPr>
            </a:lvl7pPr>
            <a:lvl8pPr marL="2571750" indent="-171450" algn="l" rtl="0" fontAlgn="base">
              <a:spcBef>
                <a:spcPct val="20000"/>
              </a:spcBef>
              <a:spcAft>
                <a:spcPct val="0"/>
              </a:spcAft>
              <a:buChar char="»"/>
              <a:defRPr sz="1500">
                <a:solidFill>
                  <a:schemeClr val="tx1"/>
                </a:solidFill>
                <a:latin typeface="Arial" charset="0"/>
              </a:defRPr>
            </a:lvl8pPr>
            <a:lvl9pPr marL="2914650" indent="-171450" algn="l" rtl="0" fontAlgn="base">
              <a:spcBef>
                <a:spcPct val="20000"/>
              </a:spcBef>
              <a:spcAft>
                <a:spcPct val="0"/>
              </a:spcAft>
              <a:buChar char="»"/>
              <a:defRPr sz="1500">
                <a:solidFill>
                  <a:schemeClr val="tx1"/>
                </a:solidFill>
                <a:latin typeface="Arial" charset="0"/>
              </a:defRPr>
            </a:lvl9pPr>
          </a:lstStyle>
          <a:p>
            <a:pPr>
              <a:spcAft>
                <a:spcPts val="450"/>
              </a:spcAft>
              <a:buClr>
                <a:srgbClr val="3E6FD2"/>
              </a:buClr>
              <a:buFont typeface="Wingdings" panose="05000000000000000000" pitchFamily="2" charset="2"/>
              <a:buChar char="Ø"/>
            </a:pPr>
            <a:r>
              <a:rPr lang="en-US" sz="1350" b="1" i="0" kern="0" dirty="0"/>
              <a:t>Ecodesign and energy labelling </a:t>
            </a:r>
            <a:r>
              <a:rPr lang="en-US" sz="1350" i="0" kern="0" dirty="0"/>
              <a:t>remain</a:t>
            </a:r>
            <a:r>
              <a:rPr lang="en-US" sz="1350" b="1" i="0" kern="0" dirty="0"/>
              <a:t> </a:t>
            </a:r>
            <a:r>
              <a:rPr lang="en-US" sz="1350" i="0" kern="0" dirty="0"/>
              <a:t>key instruments.</a:t>
            </a:r>
          </a:p>
          <a:p>
            <a:pPr>
              <a:spcAft>
                <a:spcPts val="450"/>
              </a:spcAft>
              <a:buClr>
                <a:srgbClr val="3E6FD2"/>
              </a:buClr>
              <a:buFont typeface="Wingdings" panose="05000000000000000000" pitchFamily="2" charset="2"/>
              <a:buChar char="Ø"/>
            </a:pPr>
            <a:r>
              <a:rPr lang="en-US" sz="1500" b="1" i="0" kern="0" dirty="0"/>
              <a:t>30 Mar 2022 </a:t>
            </a:r>
            <a:r>
              <a:rPr lang="en-US" sz="1500" i="0" kern="0" dirty="0"/>
              <a:t>Commission adopted:</a:t>
            </a:r>
          </a:p>
          <a:p>
            <a:pPr lvl="1">
              <a:spcAft>
                <a:spcPts val="450"/>
              </a:spcAft>
              <a:buClr>
                <a:srgbClr val="3E6FD2"/>
              </a:buClr>
              <a:buFont typeface="Wingdings" panose="05000000000000000000" pitchFamily="2" charset="2"/>
              <a:buChar char="q"/>
            </a:pPr>
            <a:r>
              <a:rPr lang="en-US" sz="1400" b="0" kern="0" dirty="0">
                <a:solidFill>
                  <a:srgbClr val="00B050"/>
                </a:solidFill>
              </a:rPr>
              <a:t>Proposal for a new ‘</a:t>
            </a:r>
            <a:r>
              <a:rPr lang="en-US" sz="1400" b="0" i="1" kern="0" dirty="0">
                <a:solidFill>
                  <a:srgbClr val="00B050"/>
                </a:solidFill>
              </a:rPr>
              <a:t>Ecodesign for Sustainable Products</a:t>
            </a:r>
            <a:r>
              <a:rPr lang="en-US" sz="1400" b="0" kern="0" dirty="0">
                <a:solidFill>
                  <a:srgbClr val="00B050"/>
                </a:solidFill>
              </a:rPr>
              <a:t>’ Regulation</a:t>
            </a:r>
          </a:p>
          <a:p>
            <a:pPr marL="342900" lvl="1" indent="0">
              <a:spcAft>
                <a:spcPts val="450"/>
              </a:spcAft>
              <a:buClr>
                <a:srgbClr val="3E6FD2"/>
              </a:buClr>
              <a:buNone/>
            </a:pPr>
            <a:r>
              <a:rPr lang="en-US" sz="1200" b="0" kern="0" dirty="0">
                <a:solidFill>
                  <a:srgbClr val="00B050"/>
                </a:solidFill>
              </a:rPr>
              <a:t>- provisional agreement reached 05/12/2023 between the EU Parliament and the Council</a:t>
            </a:r>
          </a:p>
          <a:p>
            <a:pPr lvl="1">
              <a:spcAft>
                <a:spcPts val="450"/>
              </a:spcAft>
              <a:buClr>
                <a:srgbClr val="3E6FD2"/>
              </a:buClr>
              <a:buFont typeface="Wingdings" panose="05000000000000000000" pitchFamily="2" charset="2"/>
              <a:buChar char="q"/>
            </a:pPr>
            <a:r>
              <a:rPr lang="en-US" sz="1400" b="0" kern="0" dirty="0">
                <a:solidFill>
                  <a:srgbClr val="00B050"/>
                </a:solidFill>
              </a:rPr>
              <a:t>Ecodesign and energy labelling Working Plan 2022-24</a:t>
            </a:r>
          </a:p>
          <a:p>
            <a:endParaRPr lang="en-IE" kern="0" dirty="0"/>
          </a:p>
        </p:txBody>
      </p:sp>
    </p:spTree>
    <p:extLst>
      <p:ext uri="{BB962C8B-B14F-4D97-AF65-F5344CB8AC3E}">
        <p14:creationId xmlns:p14="http://schemas.microsoft.com/office/powerpoint/2010/main" val="104567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8230" y="863843"/>
            <a:ext cx="3436740" cy="3961968"/>
          </a:xfrm>
          <a:prstGeom prst="rect">
            <a:avLst/>
          </a:prstGeom>
        </p:spPr>
        <p:txBody>
          <a:bodyPr/>
          <a:lstStyle/>
          <a:p>
            <a:pPr lvl="0" rtl="0"/>
            <a:r>
              <a:rPr lang="en-US" sz="1200" dirty="0"/>
              <a:t>31 Ecodesign regulations</a:t>
            </a:r>
            <a:endParaRPr lang="fr-BE" sz="825" dirty="0"/>
          </a:p>
          <a:p>
            <a:pPr marL="671513" indent="-671513"/>
            <a:r>
              <a:rPr lang="en-GB" sz="750" dirty="0"/>
              <a:t>1275/2008	Electric power consumption standby and off mode</a:t>
            </a:r>
          </a:p>
          <a:p>
            <a:pPr marL="671513" indent="-671513"/>
            <a:r>
              <a:rPr lang="en-GB" sz="750" dirty="0"/>
              <a:t>107/2009  	Simple set-top boxes</a:t>
            </a:r>
          </a:p>
          <a:p>
            <a:pPr marL="671513" indent="-671513"/>
            <a:r>
              <a:rPr lang="en-GB" sz="750" dirty="0"/>
              <a:t>641/2009	Circulators</a:t>
            </a:r>
          </a:p>
          <a:p>
            <a:pPr marL="671513" indent="-671513"/>
            <a:r>
              <a:rPr lang="en-GB" sz="750" dirty="0"/>
              <a:t>327/2011	“Industrial” fans</a:t>
            </a:r>
          </a:p>
          <a:p>
            <a:pPr marL="671513" indent="-671513"/>
            <a:r>
              <a:rPr lang="en-GB" sz="750" dirty="0"/>
              <a:t>206/2012	Air-conditioning products and comfort fans</a:t>
            </a:r>
          </a:p>
          <a:p>
            <a:pPr marL="671513" indent="-671513"/>
            <a:r>
              <a:rPr lang="en-GB" sz="750" dirty="0"/>
              <a:t>547/2012	Water pumps</a:t>
            </a:r>
          </a:p>
          <a:p>
            <a:pPr marL="671513" indent="-671513"/>
            <a:r>
              <a:rPr lang="en-GB" sz="750" dirty="0"/>
              <a:t>932/2012	Household tumble driers</a:t>
            </a:r>
          </a:p>
          <a:p>
            <a:pPr marL="671513" indent="-671513"/>
            <a:r>
              <a:rPr lang="fr-BE" sz="750" dirty="0"/>
              <a:t>666/2013	Vacuum </a:t>
            </a:r>
            <a:r>
              <a:rPr lang="fr-BE" sz="750" dirty="0" err="1"/>
              <a:t>cleaners</a:t>
            </a:r>
            <a:endParaRPr lang="fr-BE" sz="750" dirty="0"/>
          </a:p>
          <a:p>
            <a:pPr marL="671513" indent="-671513"/>
            <a:r>
              <a:rPr lang="fr-BE" sz="750" dirty="0"/>
              <a:t>801/2013	</a:t>
            </a:r>
            <a:r>
              <a:rPr lang="fr-BE" sz="750" dirty="0" err="1"/>
              <a:t>Networked</a:t>
            </a:r>
            <a:r>
              <a:rPr lang="fr-BE" sz="750" dirty="0"/>
              <a:t> standby</a:t>
            </a:r>
          </a:p>
          <a:p>
            <a:pPr marL="671513" indent="-671513"/>
            <a:r>
              <a:rPr lang="fr-BE" sz="750" dirty="0"/>
              <a:t>813/2013	</a:t>
            </a:r>
            <a:r>
              <a:rPr lang="fr-BE" sz="750" dirty="0" err="1"/>
              <a:t>Space</a:t>
            </a:r>
            <a:r>
              <a:rPr lang="fr-BE" sz="750" dirty="0"/>
              <a:t> </a:t>
            </a:r>
            <a:r>
              <a:rPr lang="fr-BE" sz="750" dirty="0" err="1"/>
              <a:t>heaters</a:t>
            </a:r>
            <a:endParaRPr lang="fr-BE" sz="750" dirty="0"/>
          </a:p>
          <a:p>
            <a:pPr marL="671513" indent="-671513"/>
            <a:r>
              <a:rPr lang="fr-BE" sz="750" dirty="0"/>
              <a:t>814/2013	Water </a:t>
            </a:r>
            <a:r>
              <a:rPr lang="fr-BE" sz="750" dirty="0" err="1"/>
              <a:t>heaters</a:t>
            </a:r>
            <a:r>
              <a:rPr lang="fr-BE" sz="750" dirty="0"/>
              <a:t> &amp; </a:t>
            </a:r>
            <a:r>
              <a:rPr lang="fr-BE" sz="750" dirty="0" err="1"/>
              <a:t>storage</a:t>
            </a:r>
            <a:r>
              <a:rPr lang="fr-BE" sz="750" dirty="0"/>
              <a:t> tanks</a:t>
            </a:r>
          </a:p>
          <a:p>
            <a:pPr marL="671513" indent="-671513"/>
            <a:r>
              <a:rPr lang="fr-BE" sz="750" dirty="0"/>
              <a:t>66/2014	D</a:t>
            </a:r>
            <a:r>
              <a:rPr lang="en-GB" sz="750" dirty="0" err="1"/>
              <a:t>omestic</a:t>
            </a:r>
            <a:r>
              <a:rPr lang="en-GB" sz="750" dirty="0"/>
              <a:t> ovens, hobs and range hoods </a:t>
            </a:r>
          </a:p>
          <a:p>
            <a:pPr marL="671513" indent="-671513"/>
            <a:r>
              <a:rPr lang="en-GB" sz="750" dirty="0"/>
              <a:t>548/2014	Power transformers</a:t>
            </a:r>
          </a:p>
          <a:p>
            <a:pPr marL="671513" indent="-671513"/>
            <a:r>
              <a:rPr lang="en-GB" sz="750" dirty="0"/>
              <a:t>1253/2014	Ventilation units</a:t>
            </a:r>
          </a:p>
          <a:p>
            <a:pPr marL="671513" indent="-671513"/>
            <a:r>
              <a:rPr lang="en-GB" sz="750" dirty="0"/>
              <a:t>2015/1095	Professional refrigeration</a:t>
            </a:r>
          </a:p>
          <a:p>
            <a:pPr marL="671513" indent="-671513"/>
            <a:r>
              <a:rPr lang="en-GB" sz="750" dirty="0"/>
              <a:t>2015/1185	Solid fuel local space heaters</a:t>
            </a:r>
          </a:p>
          <a:p>
            <a:pPr marL="671513" indent="-671513"/>
            <a:r>
              <a:rPr lang="en-GB" sz="750" dirty="0"/>
              <a:t>2015/1188	Local space heaters</a:t>
            </a:r>
          </a:p>
          <a:p>
            <a:pPr marL="671513" indent="-671513"/>
            <a:r>
              <a:rPr lang="en-GB" sz="750" dirty="0"/>
              <a:t>2015/1189	Solid fuel boilers</a:t>
            </a:r>
          </a:p>
          <a:p>
            <a:pPr marL="671513" indent="-671513"/>
            <a:r>
              <a:rPr lang="en-GB" sz="750" dirty="0"/>
              <a:t>2016/2281	Air heating and cooling products, process chillers</a:t>
            </a:r>
          </a:p>
          <a:p>
            <a:pPr marL="671513" indent="-671513"/>
            <a:r>
              <a:rPr lang="fr-BE" sz="750" dirty="0"/>
              <a:t>2019/424	Servers and data </a:t>
            </a:r>
            <a:r>
              <a:rPr lang="fr-BE" sz="750" dirty="0" err="1"/>
              <a:t>storage</a:t>
            </a:r>
            <a:r>
              <a:rPr lang="fr-BE" sz="750" dirty="0"/>
              <a:t> </a:t>
            </a:r>
            <a:r>
              <a:rPr lang="fr-BE" sz="750" dirty="0" err="1"/>
              <a:t>products</a:t>
            </a:r>
            <a:endParaRPr lang="fr-BE" sz="750" dirty="0"/>
          </a:p>
          <a:p>
            <a:pPr marL="671513" indent="-671513"/>
            <a:r>
              <a:rPr lang="fr-BE" sz="750" dirty="0"/>
              <a:t>2019/1781	Electric </a:t>
            </a:r>
            <a:r>
              <a:rPr lang="fr-BE" sz="750" dirty="0" err="1"/>
              <a:t>motors</a:t>
            </a:r>
            <a:endParaRPr lang="fr-BE" sz="750" dirty="0"/>
          </a:p>
          <a:p>
            <a:pPr marL="671513" indent="-671513"/>
            <a:r>
              <a:rPr lang="en-GB" sz="750" dirty="0"/>
              <a:t>2019/1782 	External power supplies</a:t>
            </a:r>
          </a:p>
          <a:p>
            <a:pPr marL="671513" indent="-671513"/>
            <a:r>
              <a:rPr lang="fr-BE" sz="750" dirty="0"/>
              <a:t>2019/1784	</a:t>
            </a:r>
            <a:r>
              <a:rPr lang="fr-BE" sz="750" dirty="0" err="1"/>
              <a:t>Welding</a:t>
            </a:r>
            <a:r>
              <a:rPr lang="fr-BE" sz="750" dirty="0"/>
              <a:t> </a:t>
            </a:r>
            <a:r>
              <a:rPr lang="fr-BE" sz="750" dirty="0" err="1"/>
              <a:t>equipment</a:t>
            </a:r>
            <a:endParaRPr lang="fr-BE" sz="750" dirty="0"/>
          </a:p>
          <a:p>
            <a:pPr marL="671513" indent="-671513"/>
            <a:r>
              <a:rPr lang="en-GB" sz="750" dirty="0"/>
              <a:t>2019/2019	Household refrigerating appliances</a:t>
            </a:r>
          </a:p>
          <a:p>
            <a:pPr marL="671513" indent="-671513"/>
            <a:r>
              <a:rPr lang="en-IE" sz="800" b="1" dirty="0">
                <a:solidFill>
                  <a:srgbClr val="FF0000"/>
                </a:solidFill>
              </a:rPr>
              <a:t>2019/2020	Light sources</a:t>
            </a:r>
            <a:endParaRPr lang="en-GB" sz="800" b="1" dirty="0">
              <a:solidFill>
                <a:srgbClr val="FF0000"/>
              </a:solidFill>
            </a:endParaRPr>
          </a:p>
          <a:p>
            <a:pPr marL="671513" indent="-671513"/>
            <a:r>
              <a:rPr lang="en-GB" sz="750" dirty="0"/>
              <a:t>2019/2021	Electronic displays (televisions)</a:t>
            </a:r>
          </a:p>
          <a:p>
            <a:pPr marL="671513" indent="-671513"/>
            <a:r>
              <a:rPr lang="en-GB" sz="750" dirty="0"/>
              <a:t>2019/2022	Household dishwashers</a:t>
            </a:r>
          </a:p>
          <a:p>
            <a:pPr marL="671513" indent="-671513"/>
            <a:r>
              <a:rPr lang="en-GB" sz="750" dirty="0"/>
              <a:t>2019/2023	Household washing machines</a:t>
            </a:r>
          </a:p>
          <a:p>
            <a:pPr marL="671513" indent="-671513"/>
            <a:r>
              <a:rPr lang="fr-BE" sz="750" dirty="0"/>
              <a:t>2019/2024	Commercial </a:t>
            </a:r>
            <a:r>
              <a:rPr lang="fr-BE" sz="750" dirty="0" err="1"/>
              <a:t>fridges</a:t>
            </a:r>
            <a:endParaRPr lang="fr-BE" sz="750" dirty="0"/>
          </a:p>
          <a:p>
            <a:pPr marL="671513" indent="-671513"/>
            <a:r>
              <a:rPr lang="fr-FR" sz="750" dirty="0"/>
              <a:t>2023/1670 	Smartphones, mobile phones, </a:t>
            </a:r>
            <a:r>
              <a:rPr lang="fr-FR" sz="750" dirty="0" err="1"/>
              <a:t>cordless</a:t>
            </a:r>
            <a:r>
              <a:rPr lang="fr-FR" sz="750" dirty="0"/>
              <a:t> phones &amp; </a:t>
            </a:r>
            <a:r>
              <a:rPr lang="fr-FR" sz="750" dirty="0" err="1"/>
              <a:t>slate</a:t>
            </a:r>
            <a:r>
              <a:rPr lang="fr-FR" sz="750" dirty="0"/>
              <a:t> </a:t>
            </a:r>
            <a:r>
              <a:rPr lang="fr-FR" sz="750" dirty="0" err="1"/>
              <a:t>tablets</a:t>
            </a:r>
            <a:endParaRPr lang="fr-BE" sz="750" dirty="0"/>
          </a:p>
        </p:txBody>
      </p:sp>
      <p:sp>
        <p:nvSpPr>
          <p:cNvPr id="3" name="Rectangle 2"/>
          <p:cNvSpPr/>
          <p:nvPr/>
        </p:nvSpPr>
        <p:spPr>
          <a:xfrm>
            <a:off x="4897428" y="863843"/>
            <a:ext cx="3078342" cy="3726414"/>
          </a:xfrm>
          <a:prstGeom prst="rect">
            <a:avLst/>
          </a:prstGeom>
        </p:spPr>
        <p:txBody>
          <a:bodyPr/>
          <a:lstStyle/>
          <a:p>
            <a:pPr lvl="0" rtl="0"/>
            <a:r>
              <a:rPr lang="en-US" sz="1200" dirty="0"/>
              <a:t>17 Energy labelling Regulations</a:t>
            </a:r>
          </a:p>
          <a:p>
            <a:pPr lvl="0" algn="ctr" rtl="0"/>
            <a:endParaRPr lang="fr-BE" sz="825" dirty="0"/>
          </a:p>
          <a:p>
            <a:pPr lvl="0" rtl="0"/>
            <a:r>
              <a:rPr lang="en-GB" sz="750" dirty="0"/>
              <a:t>626/2011 	Air conditioners </a:t>
            </a:r>
          </a:p>
          <a:p>
            <a:pPr lvl="0" rtl="0"/>
            <a:r>
              <a:rPr lang="en-GB" sz="750" dirty="0"/>
              <a:t>392/2012	Household tumble driers </a:t>
            </a:r>
          </a:p>
          <a:p>
            <a:pPr lvl="0" rtl="0"/>
            <a:r>
              <a:rPr lang="en-GB" sz="750" dirty="0"/>
              <a:t>811/2013	Space heaters</a:t>
            </a:r>
          </a:p>
          <a:p>
            <a:pPr lvl="0" rtl="0"/>
            <a:r>
              <a:rPr lang="en-GB" sz="750" dirty="0"/>
              <a:t>812/2013	Water heaters &amp; storage tanks </a:t>
            </a:r>
          </a:p>
          <a:p>
            <a:pPr lvl="0" rtl="0"/>
            <a:r>
              <a:rPr lang="fr-BE" sz="750" dirty="0"/>
              <a:t>65/2014	D</a:t>
            </a:r>
            <a:r>
              <a:rPr lang="en-GB" sz="750" dirty="0" err="1"/>
              <a:t>omestic</a:t>
            </a:r>
            <a:r>
              <a:rPr lang="en-GB" sz="750" dirty="0"/>
              <a:t> ovens, hobs and range hoods </a:t>
            </a:r>
          </a:p>
          <a:p>
            <a:pPr lvl="0" rtl="0"/>
            <a:r>
              <a:rPr lang="fr-BE" sz="750" dirty="0"/>
              <a:t>1254/2014	</a:t>
            </a:r>
            <a:r>
              <a:rPr lang="en-GB" sz="750" dirty="0"/>
              <a:t>Residential ventilation units</a:t>
            </a:r>
          </a:p>
          <a:p>
            <a:pPr lvl="0" rtl="0"/>
            <a:r>
              <a:rPr lang="en-GB" sz="750" dirty="0"/>
              <a:t>2015/1094	Professional refrigeration</a:t>
            </a:r>
          </a:p>
          <a:p>
            <a:pPr lvl="0" rtl="0"/>
            <a:r>
              <a:rPr lang="en-GB" sz="750" dirty="0"/>
              <a:t>2015/1186	Local space heaters</a:t>
            </a:r>
          </a:p>
          <a:p>
            <a:pPr lvl="0" rtl="0"/>
            <a:r>
              <a:rPr lang="en-GB" sz="750" dirty="0"/>
              <a:t>2015/1187	Solid fuel boilers</a:t>
            </a:r>
          </a:p>
          <a:p>
            <a:r>
              <a:rPr lang="en-GB" sz="750" dirty="0"/>
              <a:t>2019/2013	Electronic displays (televisions)</a:t>
            </a:r>
          </a:p>
          <a:p>
            <a:r>
              <a:rPr lang="en-GB" sz="750" dirty="0"/>
              <a:t>2019/2014	Household washing machines</a:t>
            </a:r>
          </a:p>
          <a:p>
            <a:r>
              <a:rPr lang="en-IE" sz="800" b="1" dirty="0">
                <a:solidFill>
                  <a:srgbClr val="FF0000"/>
                </a:solidFill>
              </a:rPr>
              <a:t>2019/2015	Light sources</a:t>
            </a:r>
            <a:endParaRPr lang="en-GB" sz="800" b="1" dirty="0">
              <a:solidFill>
                <a:srgbClr val="FF0000"/>
              </a:solidFill>
            </a:endParaRPr>
          </a:p>
          <a:p>
            <a:r>
              <a:rPr lang="en-GB" sz="750" dirty="0"/>
              <a:t>2019/2016	Household refrigerating appliances</a:t>
            </a:r>
          </a:p>
          <a:p>
            <a:pPr lvl="0"/>
            <a:r>
              <a:rPr lang="en-GB" sz="750" dirty="0"/>
              <a:t>2019/2017	Household dishwashers</a:t>
            </a:r>
          </a:p>
          <a:p>
            <a:pPr marL="671513" indent="-671513"/>
            <a:r>
              <a:rPr lang="fr-BE" sz="750" dirty="0"/>
              <a:t>2019/2018		Commercial </a:t>
            </a:r>
            <a:r>
              <a:rPr lang="fr-BE" sz="750" dirty="0" err="1"/>
              <a:t>fridges</a:t>
            </a:r>
            <a:endParaRPr lang="fr-BE" sz="750" dirty="0"/>
          </a:p>
          <a:p>
            <a:pPr lvl="0"/>
            <a:r>
              <a:rPr lang="da-DK" sz="750" dirty="0"/>
              <a:t>2020/740	Tyres </a:t>
            </a:r>
            <a:r>
              <a:rPr lang="da-DK" sz="750" dirty="0" err="1"/>
              <a:t>labelling</a:t>
            </a:r>
            <a:endParaRPr lang="da-DK" sz="750" dirty="0"/>
          </a:p>
          <a:p>
            <a:pPr lvl="0"/>
            <a:r>
              <a:rPr lang="en-US" sz="750" dirty="0"/>
              <a:t>2023/1669 	smartphones and slate tablets</a:t>
            </a:r>
            <a:endParaRPr lang="da-DK" sz="750" dirty="0"/>
          </a:p>
          <a:p>
            <a:pPr marL="671513" indent="-671513"/>
            <a:endParaRPr lang="en-GB" sz="750" dirty="0">
              <a:solidFill>
                <a:srgbClr val="00B050"/>
              </a:solidFill>
            </a:endParaRPr>
          </a:p>
          <a:p>
            <a:pPr lvl="0" rtl="0"/>
            <a:endParaRPr lang="fr-BE" sz="750" dirty="0"/>
          </a:p>
          <a:p>
            <a:pPr lvl="0"/>
            <a:r>
              <a:rPr lang="en-US" sz="1200" dirty="0"/>
              <a:t>2 Voluntary agreements</a:t>
            </a:r>
          </a:p>
          <a:p>
            <a:pPr lvl="0" algn="ctr"/>
            <a:endParaRPr lang="fr-BE" sz="750" dirty="0"/>
          </a:p>
          <a:p>
            <a:pPr marL="1007269" indent="-1007269">
              <a:defRPr/>
            </a:pPr>
            <a:r>
              <a:rPr lang="en-GB" sz="750" dirty="0"/>
              <a:t>COM (2012) 684	Complex set top boxes (discontinued 2020)</a:t>
            </a:r>
          </a:p>
          <a:p>
            <a:pPr marL="1007269" indent="-1007269">
              <a:defRPr/>
            </a:pPr>
            <a:r>
              <a:rPr lang="en-GB" sz="750" dirty="0"/>
              <a:t>COM (2013) 23	Imaging equipment</a:t>
            </a:r>
            <a:endParaRPr lang="fr-BE" sz="825" dirty="0"/>
          </a:p>
          <a:p>
            <a:pPr marL="1007269" indent="-1007269">
              <a:defRPr/>
            </a:pPr>
            <a:r>
              <a:rPr lang="en-GB" sz="750" dirty="0"/>
              <a:t>COM (2015) 178	Game consoles </a:t>
            </a:r>
          </a:p>
          <a:p>
            <a:pPr lvl="0" fontAlgn="auto">
              <a:defRPr/>
            </a:pPr>
            <a:endParaRPr lang="fr-BE" sz="750" dirty="0"/>
          </a:p>
          <a:p>
            <a:pPr lvl="0" rtl="0">
              <a:buChar char="•"/>
            </a:pPr>
            <a:endParaRPr lang="fr-BE" sz="750" dirty="0"/>
          </a:p>
        </p:txBody>
      </p:sp>
      <p:sp>
        <p:nvSpPr>
          <p:cNvPr id="4" name="Title 3"/>
          <p:cNvSpPr>
            <a:spLocks noGrp="1"/>
          </p:cNvSpPr>
          <p:nvPr>
            <p:ph type="title"/>
          </p:nvPr>
        </p:nvSpPr>
        <p:spPr>
          <a:xfrm>
            <a:off x="164192" y="150676"/>
            <a:ext cx="6172200" cy="450439"/>
          </a:xfrm>
        </p:spPr>
        <p:txBody>
          <a:bodyPr/>
          <a:lstStyle/>
          <a:p>
            <a:pPr marL="0" indent="0">
              <a:defRPr/>
            </a:pPr>
            <a:r>
              <a:rPr lang="en-IE" sz="2100" kern="1200" dirty="0">
                <a:solidFill>
                  <a:srgbClr val="00B050"/>
                </a:solidFill>
              </a:rPr>
              <a:t>About 50 Measures in place</a:t>
            </a:r>
          </a:p>
        </p:txBody>
      </p:sp>
      <p:sp>
        <p:nvSpPr>
          <p:cNvPr id="6" name="TextBox 5"/>
          <p:cNvSpPr txBox="1"/>
          <p:nvPr/>
        </p:nvSpPr>
        <p:spPr>
          <a:xfrm>
            <a:off x="252959" y="4665398"/>
            <a:ext cx="5994666" cy="456087"/>
          </a:xfrm>
          <a:prstGeom prst="rect">
            <a:avLst/>
          </a:prstGeom>
          <a:noFill/>
        </p:spPr>
        <p:txBody>
          <a:bodyPr wrap="square" rtlCol="0">
            <a:spAutoFit/>
          </a:bodyPr>
          <a:lstStyle/>
          <a:p>
            <a:r>
              <a:rPr lang="da-DK" sz="788" i="1" dirty="0">
                <a:solidFill>
                  <a:srgbClr val="0F5494"/>
                </a:solidFill>
              </a:rPr>
              <a:t>Note: Check </a:t>
            </a:r>
            <a:r>
              <a:rPr lang="da-DK" sz="788" i="1" dirty="0" err="1">
                <a:solidFill>
                  <a:srgbClr val="0F5494"/>
                </a:solidFill>
              </a:rPr>
              <a:t>our</a:t>
            </a:r>
            <a:r>
              <a:rPr lang="da-DK" sz="788" i="1" dirty="0">
                <a:solidFill>
                  <a:srgbClr val="0F5494"/>
                </a:solidFill>
              </a:rPr>
              <a:t> web page for more up-to-date info:</a:t>
            </a:r>
            <a:endParaRPr lang="da-DK" sz="788" i="1" dirty="0">
              <a:solidFill>
                <a:srgbClr val="0F5494"/>
              </a:solidFill>
              <a:hlinkClick r:id="rId3"/>
            </a:endParaRPr>
          </a:p>
          <a:p>
            <a:r>
              <a:rPr lang="fr-BE" sz="788" i="1" dirty="0">
                <a:solidFill>
                  <a:srgbClr val="0F5494"/>
                </a:solidFill>
                <a:hlinkClick r:id="rId3"/>
              </a:rPr>
              <a:t>https://commission.europa.eu/energy-climate-change-environment/standards-tools-and-labels/products-labelling-rules-and-requirements/energy-label-and-ecodesign/energy-efficient-products_en</a:t>
            </a:r>
            <a:r>
              <a:rPr lang="da-DK" sz="788" i="1" dirty="0">
                <a:solidFill>
                  <a:srgbClr val="0F5494"/>
                </a:solidFill>
                <a:hlinkClick r:id="rId3"/>
              </a:rPr>
              <a:t> </a:t>
            </a:r>
            <a:endParaRPr lang="fr-BE" sz="788" i="1" dirty="0">
              <a:solidFill>
                <a:srgbClr val="0F5494"/>
              </a:solidFill>
              <a:hlinkClick r:id="rId3"/>
            </a:endParaRPr>
          </a:p>
        </p:txBody>
      </p:sp>
    </p:spTree>
    <p:extLst>
      <p:ext uri="{BB962C8B-B14F-4D97-AF65-F5344CB8AC3E}">
        <p14:creationId xmlns:p14="http://schemas.microsoft.com/office/powerpoint/2010/main" val="4985925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536" y="926211"/>
            <a:ext cx="5381748" cy="3744720"/>
          </a:xfrm>
        </p:spPr>
        <p:txBody>
          <a:bodyPr/>
          <a:lstStyle/>
          <a:p>
            <a:pPr marL="0" indent="0" algn="ctr">
              <a:buNone/>
              <a:defRPr/>
            </a:pPr>
            <a:r>
              <a:rPr lang="en-IE" sz="2700" b="1" dirty="0">
                <a:solidFill>
                  <a:srgbClr val="00B050"/>
                </a:solidFill>
              </a:rPr>
              <a:t>Market surveillance</a:t>
            </a:r>
          </a:p>
          <a:p>
            <a:pPr marL="0" indent="0" algn="ctr">
              <a:buNone/>
              <a:defRPr/>
            </a:pPr>
            <a:r>
              <a:rPr lang="en-US" sz="1350" dirty="0">
                <a:solidFill>
                  <a:srgbClr val="00B050"/>
                </a:solidFill>
              </a:rPr>
              <a:t>(Checking that products comply with applicable requirements</a:t>
            </a:r>
            <a:br>
              <a:rPr lang="en-US" sz="1350" dirty="0">
                <a:solidFill>
                  <a:srgbClr val="00B050"/>
                </a:solidFill>
              </a:rPr>
            </a:br>
            <a:r>
              <a:rPr lang="en-US" sz="1350" dirty="0">
                <a:solidFill>
                  <a:srgbClr val="00B050"/>
                </a:solidFill>
              </a:rPr>
              <a:t>and take remedial action if required</a:t>
            </a:r>
            <a:r>
              <a:rPr lang="en-IE" sz="1350" b="1" dirty="0">
                <a:solidFill>
                  <a:srgbClr val="00B050"/>
                </a:solidFill>
              </a:rPr>
              <a:t>)</a:t>
            </a:r>
          </a:p>
          <a:p>
            <a:pPr marL="0" indent="0" algn="ctr">
              <a:buNone/>
              <a:defRPr/>
            </a:pPr>
            <a:r>
              <a:rPr lang="en-IE" b="1" dirty="0">
                <a:solidFill>
                  <a:srgbClr val="00B050"/>
                </a:solidFill>
              </a:rPr>
              <a:t>=</a:t>
            </a:r>
          </a:p>
          <a:p>
            <a:pPr marL="0" indent="0" algn="ctr">
              <a:buNone/>
              <a:defRPr/>
            </a:pPr>
            <a:r>
              <a:rPr lang="en-IE" sz="2000" b="1" dirty="0">
                <a:solidFill>
                  <a:srgbClr val="00B050"/>
                </a:solidFill>
              </a:rPr>
              <a:t>Cornerstone of the ED and EL framework</a:t>
            </a:r>
          </a:p>
          <a:p>
            <a:pPr marL="432197" indent="0">
              <a:buClr>
                <a:srgbClr val="2D5EC1"/>
              </a:buClr>
              <a:buNone/>
              <a:defRPr/>
            </a:pPr>
            <a:endParaRPr lang="en-IE" sz="600" dirty="0"/>
          </a:p>
          <a:p>
            <a:pPr marL="0" indent="0">
              <a:spcBef>
                <a:spcPct val="0"/>
              </a:spcBef>
              <a:buClrTx/>
              <a:buNone/>
              <a:defRPr/>
            </a:pPr>
            <a:endParaRPr lang="en-IE" sz="600" b="1" dirty="0">
              <a:latin typeface="Verdana" panose="020B0604030504040204" pitchFamily="34" charset="0"/>
            </a:endParaRPr>
          </a:p>
          <a:p>
            <a:pPr marL="0" indent="0">
              <a:spcBef>
                <a:spcPct val="0"/>
              </a:spcBef>
              <a:spcAft>
                <a:spcPts val="450"/>
              </a:spcAft>
              <a:buClrTx/>
              <a:buNone/>
              <a:defRPr/>
            </a:pPr>
            <a:endParaRPr lang="en-IE" sz="600" dirty="0">
              <a:latin typeface="Verdana" panose="020B0604030504040204" pitchFamily="34" charset="0"/>
            </a:endParaRPr>
          </a:p>
          <a:p>
            <a:pPr>
              <a:defRPr/>
            </a:pPr>
            <a:endParaRPr lang="en-IE" sz="1350" dirty="0"/>
          </a:p>
        </p:txBody>
      </p:sp>
      <p:sp>
        <p:nvSpPr>
          <p:cNvPr id="2" name="Content Placeholder 2">
            <a:extLst>
              <a:ext uri="{FF2B5EF4-FFF2-40B4-BE49-F238E27FC236}">
                <a16:creationId xmlns:a16="http://schemas.microsoft.com/office/drawing/2014/main" id="{8C27A6ED-DC0B-5DB1-169B-C1BE32BAA4F1}"/>
              </a:ext>
            </a:extLst>
          </p:cNvPr>
          <p:cNvSpPr txBox="1">
            <a:spLocks/>
          </p:cNvSpPr>
          <p:nvPr/>
        </p:nvSpPr>
        <p:spPr>
          <a:xfrm>
            <a:off x="229466" y="2823796"/>
            <a:ext cx="7997735" cy="3744720"/>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2197" indent="0">
              <a:buClr>
                <a:srgbClr val="2D5EC1"/>
              </a:buClr>
              <a:buNone/>
              <a:defRPr/>
            </a:pPr>
            <a:endParaRPr lang="en-IE" sz="600" dirty="0"/>
          </a:p>
          <a:p>
            <a:pPr marL="603647">
              <a:spcAft>
                <a:spcPts val="900"/>
              </a:spcAft>
              <a:buClr>
                <a:srgbClr val="2D5EC1"/>
              </a:buClr>
              <a:buFont typeface="Wingdings" panose="05000000000000000000" pitchFamily="2" charset="2"/>
              <a:buChar char="Ø"/>
              <a:defRPr/>
            </a:pPr>
            <a:r>
              <a:rPr lang="en-IE" sz="1800" dirty="0"/>
              <a:t>Incentive for manufacturers to comply</a:t>
            </a:r>
          </a:p>
          <a:p>
            <a:pPr marL="603647">
              <a:spcAft>
                <a:spcPts val="900"/>
              </a:spcAft>
              <a:buClr>
                <a:srgbClr val="2D5EC1"/>
              </a:buClr>
              <a:buFont typeface="Wingdings" panose="05000000000000000000" pitchFamily="2" charset="2"/>
              <a:buChar char="Ø"/>
              <a:defRPr/>
            </a:pPr>
            <a:r>
              <a:rPr lang="en-IE" sz="1800" dirty="0"/>
              <a:t> Gives confidence to customers </a:t>
            </a:r>
          </a:p>
          <a:p>
            <a:pPr marL="603647">
              <a:spcAft>
                <a:spcPts val="900"/>
              </a:spcAft>
              <a:buClr>
                <a:srgbClr val="2D5EC1"/>
              </a:buClr>
              <a:buFont typeface="Wingdings" panose="05000000000000000000" pitchFamily="2" charset="2"/>
              <a:buChar char="Ø"/>
              <a:defRPr/>
            </a:pPr>
            <a:r>
              <a:rPr lang="en-IE" sz="1800" dirty="0"/>
              <a:t> Level playing field for industry (single EU market)</a:t>
            </a:r>
          </a:p>
          <a:p>
            <a:pPr marL="603647">
              <a:spcAft>
                <a:spcPts val="900"/>
              </a:spcAft>
              <a:buClr>
                <a:srgbClr val="2D5EC1"/>
              </a:buClr>
              <a:buFont typeface="Wingdings" panose="05000000000000000000" pitchFamily="2" charset="2"/>
              <a:buChar char="Ø"/>
              <a:defRPr/>
            </a:pPr>
            <a:r>
              <a:rPr lang="en-IE" sz="1800" dirty="0"/>
              <a:t> Allows the energy savings and other policy objectives to materialise</a:t>
            </a:r>
          </a:p>
          <a:p>
            <a:pPr marL="0" indent="0" eaLnBrk="0" hangingPunct="0">
              <a:spcBef>
                <a:spcPct val="0"/>
              </a:spcBef>
              <a:buClrTx/>
              <a:buNone/>
              <a:defRPr/>
            </a:pPr>
            <a:endParaRPr lang="en-IE" sz="600" b="1" dirty="0">
              <a:latin typeface="Verdana" panose="020B0604030504040204" pitchFamily="34" charset="0"/>
            </a:endParaRPr>
          </a:p>
          <a:p>
            <a:pPr marL="0" indent="0" eaLnBrk="0" hangingPunct="0">
              <a:spcBef>
                <a:spcPct val="0"/>
              </a:spcBef>
              <a:spcAft>
                <a:spcPts val="450"/>
              </a:spcAft>
              <a:buClrTx/>
              <a:buNone/>
              <a:defRPr/>
            </a:pPr>
            <a:endParaRPr lang="en-IE" sz="600" dirty="0">
              <a:latin typeface="Verdana" panose="020B0604030504040204" pitchFamily="34" charset="0"/>
            </a:endParaRPr>
          </a:p>
          <a:p>
            <a:pPr>
              <a:defRPr/>
            </a:pPr>
            <a:endParaRPr lang="en-IE" sz="1350" dirty="0"/>
          </a:p>
        </p:txBody>
      </p:sp>
      <p:pic>
        <p:nvPicPr>
          <p:cNvPr id="5" name="Picture 4">
            <a:extLst>
              <a:ext uri="{FF2B5EF4-FFF2-40B4-BE49-F238E27FC236}">
                <a16:creationId xmlns:a16="http://schemas.microsoft.com/office/drawing/2014/main" id="{341C79AD-8157-6098-615F-0E6C8CDDF021}"/>
              </a:ext>
            </a:extLst>
          </p:cNvPr>
          <p:cNvPicPr>
            <a:picLocks noChangeAspect="1"/>
          </p:cNvPicPr>
          <p:nvPr/>
        </p:nvPicPr>
        <p:blipFill>
          <a:blip r:embed="rId2"/>
          <a:stretch>
            <a:fillRect/>
          </a:stretch>
        </p:blipFill>
        <p:spPr>
          <a:xfrm>
            <a:off x="5129212" y="0"/>
            <a:ext cx="4014788" cy="2256928"/>
          </a:xfrm>
          <a:prstGeom prst="rect">
            <a:avLst/>
          </a:prstGeom>
        </p:spPr>
      </p:pic>
      <p:sp>
        <p:nvSpPr>
          <p:cNvPr id="9" name="TextBox 8">
            <a:extLst>
              <a:ext uri="{FF2B5EF4-FFF2-40B4-BE49-F238E27FC236}">
                <a16:creationId xmlns:a16="http://schemas.microsoft.com/office/drawing/2014/main" id="{70FF01E2-4414-2749-7901-1347B2ED7013}"/>
              </a:ext>
            </a:extLst>
          </p:cNvPr>
          <p:cNvSpPr txBox="1"/>
          <p:nvPr/>
        </p:nvSpPr>
        <p:spPr>
          <a:xfrm>
            <a:off x="8244408" y="2256928"/>
            <a:ext cx="4630880" cy="215444"/>
          </a:xfrm>
          <a:prstGeom prst="rect">
            <a:avLst/>
          </a:prstGeom>
          <a:noFill/>
        </p:spPr>
        <p:txBody>
          <a:bodyPr wrap="square">
            <a:spAutoFit/>
          </a:bodyPr>
          <a:lstStyle/>
          <a:p>
            <a:r>
              <a:rPr lang="en-IE" sz="800" dirty="0">
                <a:solidFill>
                  <a:schemeClr val="bg1">
                    <a:lumMod val="65000"/>
                  </a:schemeClr>
                </a:solidFill>
              </a:rPr>
              <a:t>©</a:t>
            </a:r>
            <a:r>
              <a:rPr lang="en-IE" sz="800" dirty="0" err="1">
                <a:solidFill>
                  <a:schemeClr val="bg1">
                    <a:lumMod val="65000"/>
                  </a:schemeClr>
                </a:solidFill>
              </a:rPr>
              <a:t>istock</a:t>
            </a:r>
            <a:r>
              <a:rPr lang="en-IE" sz="800" dirty="0">
                <a:solidFill>
                  <a:schemeClr val="bg1">
                    <a:lumMod val="65000"/>
                  </a:schemeClr>
                </a:solidFill>
              </a:rPr>
              <a:t> 2022</a:t>
            </a:r>
          </a:p>
        </p:txBody>
      </p:sp>
    </p:spTree>
    <p:extLst>
      <p:ext uri="{BB962C8B-B14F-4D97-AF65-F5344CB8AC3E}">
        <p14:creationId xmlns:p14="http://schemas.microsoft.com/office/powerpoint/2010/main" val="1393570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796AE52-9C47-43DC-A0A8-270FFE219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754" y="2139702"/>
            <a:ext cx="1593056" cy="16144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95536" y="2067694"/>
            <a:ext cx="8179274" cy="2911428"/>
          </a:xfrm>
        </p:spPr>
        <p:txBody>
          <a:bodyPr/>
          <a:lstStyle/>
          <a:p>
            <a:pPr>
              <a:buClr>
                <a:srgbClr val="00B0F0"/>
              </a:buClr>
            </a:pPr>
            <a:r>
              <a:rPr lang="en-US" dirty="0"/>
              <a:t>Product legislation is set at EU level</a:t>
            </a:r>
          </a:p>
          <a:p>
            <a:pPr>
              <a:buClr>
                <a:srgbClr val="00B0F0"/>
              </a:buClr>
            </a:pPr>
            <a:r>
              <a:rPr lang="en-US" dirty="0"/>
              <a:t>Member States are responsible for the enforcement</a:t>
            </a:r>
          </a:p>
          <a:p>
            <a:pPr>
              <a:buClr>
                <a:srgbClr val="00B0F0"/>
              </a:buClr>
            </a:pPr>
            <a:r>
              <a:rPr lang="en-US" dirty="0"/>
              <a:t>Common market surveillance framework : </a:t>
            </a:r>
          </a:p>
          <a:p>
            <a:pPr marL="0" indent="0">
              <a:buNone/>
            </a:pPr>
            <a:endParaRPr lang="en-US" b="1" dirty="0"/>
          </a:p>
          <a:p>
            <a:pPr marL="0" indent="0">
              <a:buNone/>
            </a:pPr>
            <a:r>
              <a:rPr lang="en-US" b="1" dirty="0"/>
              <a:t>	Regulation (EU) 2019/1020</a:t>
            </a:r>
          </a:p>
          <a:p>
            <a:pPr lvl="2">
              <a:buFont typeface="Wingdings" panose="05000000000000000000" pitchFamily="2" charset="2"/>
              <a:buChar char="Ø"/>
            </a:pPr>
            <a:r>
              <a:rPr lang="en-US" dirty="0"/>
              <a:t>How to </a:t>
            </a:r>
            <a:r>
              <a:rPr lang="en-US" dirty="0" err="1"/>
              <a:t>organise</a:t>
            </a:r>
            <a:endParaRPr lang="en-US" dirty="0"/>
          </a:p>
          <a:p>
            <a:pPr lvl="2">
              <a:buFont typeface="Wingdings" panose="05000000000000000000" pitchFamily="2" charset="2"/>
              <a:buChar char="Ø"/>
            </a:pPr>
            <a:r>
              <a:rPr lang="en-US" dirty="0"/>
              <a:t>What to investigate</a:t>
            </a:r>
          </a:p>
          <a:p>
            <a:pPr lvl="2">
              <a:buFont typeface="Wingdings" panose="05000000000000000000" pitchFamily="2" charset="2"/>
              <a:buChar char="Ø"/>
            </a:pPr>
            <a:r>
              <a:rPr lang="en-US" dirty="0"/>
              <a:t>What procedures to follow when problems found</a:t>
            </a:r>
          </a:p>
          <a:p>
            <a:pPr lvl="2">
              <a:buFont typeface="Wingdings" panose="05000000000000000000" pitchFamily="2" charset="2"/>
              <a:buChar char="Ø"/>
            </a:pPr>
            <a:r>
              <a:rPr lang="en-US" dirty="0"/>
              <a:t>How to cooperate</a:t>
            </a:r>
          </a:p>
          <a:p>
            <a:pPr marL="0" indent="0">
              <a:buNone/>
            </a:pPr>
            <a:br>
              <a:rPr lang="en-GB" dirty="0"/>
            </a:br>
            <a:endParaRPr lang="en-GB" dirty="0"/>
          </a:p>
        </p:txBody>
      </p:sp>
      <p:sp>
        <p:nvSpPr>
          <p:cNvPr id="2" name="Title 1"/>
          <p:cNvSpPr>
            <a:spLocks noGrp="1"/>
          </p:cNvSpPr>
          <p:nvPr>
            <p:ph type="title"/>
          </p:nvPr>
        </p:nvSpPr>
        <p:spPr>
          <a:xfrm>
            <a:off x="628650" y="1347614"/>
            <a:ext cx="7886700" cy="586768"/>
          </a:xfrm>
        </p:spPr>
        <p:txBody>
          <a:bodyPr/>
          <a:lstStyle/>
          <a:p>
            <a:r>
              <a:rPr lang="en-GB" b="1" dirty="0">
                <a:solidFill>
                  <a:srgbClr val="00B050"/>
                </a:solidFill>
              </a:rPr>
              <a:t>Organisation of Market surveillance </a:t>
            </a:r>
            <a:br>
              <a:rPr lang="en-GB" b="1" dirty="0">
                <a:solidFill>
                  <a:srgbClr val="00B050"/>
                </a:solidFill>
              </a:rPr>
            </a:br>
            <a:r>
              <a:rPr lang="en-GB" b="1" dirty="0">
                <a:solidFill>
                  <a:srgbClr val="00B050"/>
                </a:solidFill>
              </a:rPr>
              <a:t>in the EU</a:t>
            </a:r>
          </a:p>
        </p:txBody>
      </p:sp>
    </p:spTree>
    <p:extLst>
      <p:ext uri="{BB962C8B-B14F-4D97-AF65-F5344CB8AC3E}">
        <p14:creationId xmlns:p14="http://schemas.microsoft.com/office/powerpoint/2010/main" val="105856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2106102"/>
            <a:ext cx="8179274" cy="2911428"/>
          </a:xfrm>
        </p:spPr>
        <p:txBody>
          <a:bodyPr/>
          <a:lstStyle/>
          <a:p>
            <a:r>
              <a:rPr lang="en-US" dirty="0"/>
              <a:t>Member States have to:</a:t>
            </a:r>
          </a:p>
          <a:p>
            <a:pPr marL="601266" lvl="1" indent="-258366">
              <a:buFont typeface="Wingdings" panose="05000000000000000000" pitchFamily="2" charset="2"/>
              <a:buChar char="v"/>
            </a:pPr>
            <a:r>
              <a:rPr lang="en-US" dirty="0"/>
              <a:t>designate one or more market surveillance authorities in its territory</a:t>
            </a:r>
          </a:p>
          <a:p>
            <a:pPr marL="601266" lvl="1" indent="-258366">
              <a:buFont typeface="Wingdings" panose="05000000000000000000" pitchFamily="2" charset="2"/>
              <a:buChar char="v"/>
            </a:pPr>
            <a:r>
              <a:rPr lang="en-US" dirty="0"/>
              <a:t>ensure that their respective duties are clearly defined and that they can collaborate closely</a:t>
            </a:r>
          </a:p>
          <a:p>
            <a:pPr marL="601266" lvl="1" indent="-258366">
              <a:buFont typeface="Wingdings" panose="05000000000000000000" pitchFamily="2" charset="2"/>
              <a:buChar char="v"/>
            </a:pPr>
            <a:r>
              <a:rPr lang="en-US" dirty="0"/>
              <a:t>provide them with the necessary resources and powers (including those specified in the Regulation)</a:t>
            </a:r>
          </a:p>
          <a:p>
            <a:pPr marL="601266" lvl="1" indent="-258366">
              <a:buFont typeface="Wingdings" panose="05000000000000000000" pitchFamily="2" charset="2"/>
              <a:buChar char="v"/>
            </a:pPr>
            <a:r>
              <a:rPr lang="en-US" dirty="0"/>
              <a:t>appoint a single liaison office</a:t>
            </a:r>
          </a:p>
          <a:p>
            <a:endParaRPr lang="fr-FR" dirty="0"/>
          </a:p>
        </p:txBody>
      </p:sp>
      <p:sp>
        <p:nvSpPr>
          <p:cNvPr id="3" name="Title 2"/>
          <p:cNvSpPr>
            <a:spLocks noGrp="1"/>
          </p:cNvSpPr>
          <p:nvPr>
            <p:ph type="title"/>
          </p:nvPr>
        </p:nvSpPr>
        <p:spPr>
          <a:xfrm>
            <a:off x="735137" y="966702"/>
            <a:ext cx="7886700" cy="586768"/>
          </a:xfrm>
        </p:spPr>
        <p:txBody>
          <a:bodyPr/>
          <a:lstStyle/>
          <a:p>
            <a:r>
              <a:rPr lang="en-US" altLang="en-US" dirty="0" err="1"/>
              <a:t>Organisation</a:t>
            </a:r>
            <a:r>
              <a:rPr lang="en-US" altLang="en-US" dirty="0"/>
              <a:t> of </a:t>
            </a:r>
            <a:br>
              <a:rPr lang="en-US" altLang="en-US" dirty="0"/>
            </a:br>
            <a:r>
              <a:rPr lang="en-US" altLang="en-US" dirty="0"/>
              <a:t>market surveillance</a:t>
            </a:r>
            <a:endParaRPr lang="fr-FR" dirty="0"/>
          </a:p>
        </p:txBody>
      </p:sp>
      <p:pic>
        <p:nvPicPr>
          <p:cNvPr id="4" name="Picture 3">
            <a:extLst>
              <a:ext uri="{FF2B5EF4-FFF2-40B4-BE49-F238E27FC236}">
                <a16:creationId xmlns:a16="http://schemas.microsoft.com/office/drawing/2014/main" id="{633D9A93-4421-4EAA-AF74-7AB1B5166FBF}"/>
              </a:ext>
            </a:extLst>
          </p:cNvPr>
          <p:cNvPicPr>
            <a:picLocks noChangeAspect="1"/>
          </p:cNvPicPr>
          <p:nvPr/>
        </p:nvPicPr>
        <p:blipFill>
          <a:blip r:embed="rId2"/>
          <a:stretch>
            <a:fillRect/>
          </a:stretch>
        </p:blipFill>
        <p:spPr>
          <a:xfrm>
            <a:off x="6200775" y="1"/>
            <a:ext cx="2943225" cy="1886951"/>
          </a:xfrm>
          <a:prstGeom prst="rect">
            <a:avLst/>
          </a:prstGeom>
        </p:spPr>
      </p:pic>
      <p:sp>
        <p:nvSpPr>
          <p:cNvPr id="5" name="TextBox 4">
            <a:extLst>
              <a:ext uri="{FF2B5EF4-FFF2-40B4-BE49-F238E27FC236}">
                <a16:creationId xmlns:a16="http://schemas.microsoft.com/office/drawing/2014/main" id="{509C6077-DFB1-1056-185E-AD563D5BDC51}"/>
              </a:ext>
            </a:extLst>
          </p:cNvPr>
          <p:cNvSpPr txBox="1"/>
          <p:nvPr/>
        </p:nvSpPr>
        <p:spPr>
          <a:xfrm>
            <a:off x="8244408" y="1890658"/>
            <a:ext cx="4630880" cy="215444"/>
          </a:xfrm>
          <a:prstGeom prst="rect">
            <a:avLst/>
          </a:prstGeom>
          <a:noFill/>
        </p:spPr>
        <p:txBody>
          <a:bodyPr wrap="square">
            <a:spAutoFit/>
          </a:bodyPr>
          <a:lstStyle/>
          <a:p>
            <a:r>
              <a:rPr lang="en-IE" sz="800" dirty="0">
                <a:solidFill>
                  <a:schemeClr val="bg1">
                    <a:lumMod val="65000"/>
                  </a:schemeClr>
                </a:solidFill>
              </a:rPr>
              <a:t>©</a:t>
            </a:r>
            <a:r>
              <a:rPr lang="en-IE" sz="800" dirty="0" err="1">
                <a:solidFill>
                  <a:schemeClr val="bg1">
                    <a:lumMod val="65000"/>
                  </a:schemeClr>
                </a:solidFill>
              </a:rPr>
              <a:t>istock</a:t>
            </a:r>
            <a:r>
              <a:rPr lang="en-IE" sz="800" dirty="0">
                <a:solidFill>
                  <a:schemeClr val="bg1">
                    <a:lumMod val="65000"/>
                  </a:schemeClr>
                </a:solidFill>
              </a:rPr>
              <a:t> 2022</a:t>
            </a:r>
          </a:p>
        </p:txBody>
      </p:sp>
    </p:spTree>
    <p:extLst>
      <p:ext uri="{BB962C8B-B14F-4D97-AF65-F5344CB8AC3E}">
        <p14:creationId xmlns:p14="http://schemas.microsoft.com/office/powerpoint/2010/main" val="355006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1680" y="1947862"/>
            <a:ext cx="6956468" cy="2911428"/>
          </a:xfrm>
        </p:spPr>
        <p:txBody>
          <a:bodyPr/>
          <a:lstStyle/>
          <a:p>
            <a:pPr marL="271463" indent="-271463"/>
            <a:r>
              <a:rPr lang="en-US" dirty="0"/>
              <a:t>Market surveillance authorities shall conduct their activities in order to:</a:t>
            </a:r>
          </a:p>
          <a:p>
            <a:pPr marL="614363" lvl="1" indent="-342900">
              <a:buAutoNum type="alphaLcParenBoth"/>
            </a:pPr>
            <a:r>
              <a:rPr lang="en-US" dirty="0"/>
              <a:t>Ensure effective market surveillance within their territory, of products made available online and offline;</a:t>
            </a:r>
          </a:p>
          <a:p>
            <a:pPr marL="614363" lvl="2" indent="0"/>
            <a:r>
              <a:rPr lang="en-US" dirty="0"/>
              <a:t>(</a:t>
            </a:r>
            <a:r>
              <a:rPr lang="en-US" dirty="0" err="1"/>
              <a:t>e,g</a:t>
            </a:r>
            <a:r>
              <a:rPr lang="en-US" dirty="0"/>
              <a:t>. “perform appropriate checks on the characteristics of products on an adequate scale”)</a:t>
            </a:r>
          </a:p>
          <a:p>
            <a:pPr marL="614363" lvl="1" indent="-342900">
              <a:buFont typeface="Arial" panose="020B0604020202020204" pitchFamily="34" charset="0"/>
              <a:buAutoNum type="alphaLcParenBoth"/>
            </a:pPr>
            <a:r>
              <a:rPr lang="en-US" dirty="0"/>
              <a:t>Ensure that economic operators take appropriate and proportionate corrective action in case of compliance issues;</a:t>
            </a:r>
          </a:p>
          <a:p>
            <a:pPr marL="614363" lvl="1" indent="-342900">
              <a:buFont typeface="Arial" panose="020B0604020202020204" pitchFamily="34" charset="0"/>
              <a:buAutoNum type="alphaLcParenBoth"/>
            </a:pPr>
            <a:r>
              <a:rPr lang="en-US" dirty="0"/>
              <a:t>Take appropriate and proportionate measures where the economic operator fails to take corrective action.</a:t>
            </a:r>
          </a:p>
        </p:txBody>
      </p:sp>
      <p:sp>
        <p:nvSpPr>
          <p:cNvPr id="3" name="Title 2"/>
          <p:cNvSpPr>
            <a:spLocks noGrp="1"/>
          </p:cNvSpPr>
          <p:nvPr>
            <p:ph type="title"/>
          </p:nvPr>
        </p:nvSpPr>
        <p:spPr>
          <a:xfrm>
            <a:off x="1115616" y="1203598"/>
            <a:ext cx="7416824" cy="586768"/>
          </a:xfrm>
        </p:spPr>
        <p:txBody>
          <a:bodyPr/>
          <a:lstStyle/>
          <a:p>
            <a:r>
              <a:rPr lang="en-US" dirty="0"/>
              <a:t>Activities of market surveillance authorities</a:t>
            </a:r>
            <a:endParaRPr lang="fr-FR" dirty="0"/>
          </a:p>
        </p:txBody>
      </p:sp>
      <p:pic>
        <p:nvPicPr>
          <p:cNvPr id="4" name="Picture 3">
            <a:extLst>
              <a:ext uri="{FF2B5EF4-FFF2-40B4-BE49-F238E27FC236}">
                <a16:creationId xmlns:a16="http://schemas.microsoft.com/office/drawing/2014/main" id="{FD6184B6-060B-6207-7CC0-5CB672959D89}"/>
              </a:ext>
            </a:extLst>
          </p:cNvPr>
          <p:cNvPicPr>
            <a:picLocks noChangeAspect="1"/>
          </p:cNvPicPr>
          <p:nvPr/>
        </p:nvPicPr>
        <p:blipFill>
          <a:blip r:embed="rId2"/>
          <a:stretch>
            <a:fillRect/>
          </a:stretch>
        </p:blipFill>
        <p:spPr>
          <a:xfrm>
            <a:off x="353466" y="1947862"/>
            <a:ext cx="951059" cy="2716004"/>
          </a:xfrm>
          <a:prstGeom prst="rect">
            <a:avLst/>
          </a:prstGeom>
        </p:spPr>
      </p:pic>
    </p:spTree>
    <p:extLst>
      <p:ext uri="{BB962C8B-B14F-4D97-AF65-F5344CB8AC3E}">
        <p14:creationId xmlns:p14="http://schemas.microsoft.com/office/powerpoint/2010/main" val="223737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2EA4F-54AD-481F-AD5D-FE18EF21D5CF}"/>
              </a:ext>
            </a:extLst>
          </p:cNvPr>
          <p:cNvSpPr>
            <a:spLocks noGrp="1"/>
          </p:cNvSpPr>
          <p:nvPr>
            <p:ph idx="1"/>
          </p:nvPr>
        </p:nvSpPr>
        <p:spPr>
          <a:xfrm>
            <a:off x="179512" y="1980470"/>
            <a:ext cx="8179274" cy="2911428"/>
          </a:xfrm>
        </p:spPr>
        <p:txBody>
          <a:bodyPr/>
          <a:lstStyle/>
          <a:p>
            <a:pPr>
              <a:spcAft>
                <a:spcPts val="450"/>
              </a:spcAft>
              <a:buClr>
                <a:srgbClr val="00B0F0"/>
              </a:buClr>
              <a:buFont typeface="Wingdings" panose="05000000000000000000" pitchFamily="2" charset="2"/>
              <a:buChar char="Ø"/>
            </a:pPr>
            <a:r>
              <a:rPr lang="en-US" sz="1600" i="0" dirty="0"/>
              <a:t>Design, manufacture and test the product with the requirements in mind</a:t>
            </a:r>
          </a:p>
          <a:p>
            <a:pPr>
              <a:spcAft>
                <a:spcPts val="450"/>
              </a:spcAft>
              <a:buClr>
                <a:srgbClr val="00B0F0"/>
              </a:buClr>
              <a:buFont typeface="Wingdings" panose="05000000000000000000" pitchFamily="2" charset="2"/>
              <a:buChar char="Ø"/>
            </a:pPr>
            <a:r>
              <a:rPr lang="en-US" sz="1600" i="0" dirty="0"/>
              <a:t>Assess the conformity of the product </a:t>
            </a:r>
          </a:p>
          <a:p>
            <a:pPr>
              <a:spcAft>
                <a:spcPts val="450"/>
              </a:spcAft>
              <a:buClr>
                <a:srgbClr val="00B0F0"/>
              </a:buClr>
              <a:buFont typeface="Wingdings" panose="05000000000000000000" pitchFamily="2" charset="2"/>
              <a:buChar char="Ø"/>
            </a:pPr>
            <a:r>
              <a:rPr lang="en-US" sz="1600" i="0" dirty="0"/>
              <a:t>Upon positive assessment, draw up the Declaration of Conformity and affix the CE marking. By doing so, the manufacturer ensures and declares under his sole responsibility that the product satisfies the requirements. </a:t>
            </a:r>
          </a:p>
          <a:p>
            <a:pPr>
              <a:spcAft>
                <a:spcPts val="450"/>
              </a:spcAft>
              <a:buClr>
                <a:srgbClr val="00B0F0"/>
              </a:buClr>
              <a:buFont typeface="Wingdings" panose="05000000000000000000" pitchFamily="2" charset="2"/>
              <a:buChar char="Ø"/>
            </a:pPr>
            <a:r>
              <a:rPr lang="en-US" sz="1600" i="0" dirty="0"/>
              <a:t>Draft the technical documentation, making possible an assessment of the conformity of the product with the requirements (test reports),</a:t>
            </a:r>
          </a:p>
          <a:p>
            <a:pPr>
              <a:spcAft>
                <a:spcPts val="450"/>
              </a:spcAft>
              <a:buClr>
                <a:srgbClr val="00B0F0"/>
              </a:buClr>
              <a:buFont typeface="Wingdings" panose="05000000000000000000" pitchFamily="2" charset="2"/>
              <a:buChar char="Ø"/>
            </a:pPr>
            <a:r>
              <a:rPr lang="en-US" sz="1600" i="0" dirty="0"/>
              <a:t>takes all measures necessary so that the manufacturing process ensures compliance of all units produced</a:t>
            </a:r>
          </a:p>
          <a:p>
            <a:pPr>
              <a:spcAft>
                <a:spcPts val="450"/>
              </a:spcAft>
            </a:pPr>
            <a:endParaRPr lang="en-US" dirty="0"/>
          </a:p>
          <a:p>
            <a:pPr>
              <a:spcAft>
                <a:spcPts val="450"/>
              </a:spcAft>
            </a:pPr>
            <a:endParaRPr lang="en-US" dirty="0"/>
          </a:p>
        </p:txBody>
      </p:sp>
      <p:sp>
        <p:nvSpPr>
          <p:cNvPr id="3" name="Title 2">
            <a:extLst>
              <a:ext uri="{FF2B5EF4-FFF2-40B4-BE49-F238E27FC236}">
                <a16:creationId xmlns:a16="http://schemas.microsoft.com/office/drawing/2014/main" id="{372AF81B-425F-432E-864D-5709E83D56E8}"/>
              </a:ext>
            </a:extLst>
          </p:cNvPr>
          <p:cNvSpPr>
            <a:spLocks noGrp="1"/>
          </p:cNvSpPr>
          <p:nvPr>
            <p:ph type="title"/>
          </p:nvPr>
        </p:nvSpPr>
        <p:spPr>
          <a:xfrm>
            <a:off x="581755" y="1120549"/>
            <a:ext cx="7886700" cy="586768"/>
          </a:xfrm>
        </p:spPr>
        <p:txBody>
          <a:bodyPr/>
          <a:lstStyle/>
          <a:p>
            <a:r>
              <a:rPr lang="fr-BE" dirty="0" err="1"/>
              <a:t>Manufacturer’s</a:t>
            </a:r>
            <a:r>
              <a:rPr lang="fr-BE" dirty="0"/>
              <a:t> </a:t>
            </a:r>
            <a:r>
              <a:rPr lang="fr-BE" dirty="0" err="1"/>
              <a:t>role</a:t>
            </a:r>
            <a:endParaRPr lang="en-IE" dirty="0"/>
          </a:p>
        </p:txBody>
      </p:sp>
      <p:pic>
        <p:nvPicPr>
          <p:cNvPr id="5" name="Picture 4">
            <a:extLst>
              <a:ext uri="{FF2B5EF4-FFF2-40B4-BE49-F238E27FC236}">
                <a16:creationId xmlns:a16="http://schemas.microsoft.com/office/drawing/2014/main" id="{EA12B15B-32C9-4CA5-A0B2-41BB7ECE0CA3}"/>
              </a:ext>
            </a:extLst>
          </p:cNvPr>
          <p:cNvPicPr>
            <a:picLocks noChangeAspect="1"/>
          </p:cNvPicPr>
          <p:nvPr/>
        </p:nvPicPr>
        <p:blipFill>
          <a:blip r:embed="rId2"/>
          <a:stretch>
            <a:fillRect/>
          </a:stretch>
        </p:blipFill>
        <p:spPr>
          <a:xfrm flipH="1">
            <a:off x="6555801" y="1"/>
            <a:ext cx="2588200" cy="1728938"/>
          </a:xfrm>
          <a:prstGeom prst="rect">
            <a:avLst/>
          </a:prstGeom>
        </p:spPr>
      </p:pic>
      <p:pic>
        <p:nvPicPr>
          <p:cNvPr id="6" name="Picture 2" descr="Official CE mark vector clip art | Free SVG">
            <a:extLst>
              <a:ext uri="{FF2B5EF4-FFF2-40B4-BE49-F238E27FC236}">
                <a16:creationId xmlns:a16="http://schemas.microsoft.com/office/drawing/2014/main" id="{CE93875A-D14B-4219-9E56-E6E7437FFF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2585531"/>
            <a:ext cx="919026" cy="919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27F9FA-FA1F-5D39-92DC-A9E4A9BA8FE5}"/>
              </a:ext>
            </a:extLst>
          </p:cNvPr>
          <p:cNvSpPr txBox="1"/>
          <p:nvPr/>
        </p:nvSpPr>
        <p:spPr>
          <a:xfrm>
            <a:off x="8100392" y="1810379"/>
            <a:ext cx="4630880" cy="215444"/>
          </a:xfrm>
          <a:prstGeom prst="rect">
            <a:avLst/>
          </a:prstGeom>
          <a:noFill/>
        </p:spPr>
        <p:txBody>
          <a:bodyPr wrap="square">
            <a:spAutoFit/>
          </a:bodyPr>
          <a:lstStyle/>
          <a:p>
            <a:r>
              <a:rPr lang="en-IE" sz="800" dirty="0">
                <a:solidFill>
                  <a:schemeClr val="bg1">
                    <a:lumMod val="65000"/>
                  </a:schemeClr>
                </a:solidFill>
              </a:rPr>
              <a:t>©</a:t>
            </a:r>
            <a:r>
              <a:rPr lang="en-IE" sz="800" dirty="0" err="1">
                <a:solidFill>
                  <a:schemeClr val="bg1">
                    <a:lumMod val="65000"/>
                  </a:schemeClr>
                </a:solidFill>
              </a:rPr>
              <a:t>istock</a:t>
            </a:r>
            <a:r>
              <a:rPr lang="en-IE" sz="800" dirty="0">
                <a:solidFill>
                  <a:schemeClr val="bg1">
                    <a:lumMod val="65000"/>
                  </a:schemeClr>
                </a:solidFill>
              </a:rPr>
              <a:t> 2022</a:t>
            </a:r>
          </a:p>
        </p:txBody>
      </p:sp>
    </p:spTree>
    <p:extLst>
      <p:ext uri="{BB962C8B-B14F-4D97-AF65-F5344CB8AC3E}">
        <p14:creationId xmlns:p14="http://schemas.microsoft.com/office/powerpoint/2010/main" val="538179588"/>
      </p:ext>
    </p:extLst>
  </p:cSld>
  <p:clrMapOvr>
    <a:masterClrMapping/>
  </p:clrMapOvr>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525E6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rgbClr val="525E65"/>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525E6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400" b="1" i="0" u="none" strike="noStrike" cap="none" normalizeH="0" baseline="0" smtClean="0">
            <a:ln>
              <a:noFill/>
            </a:ln>
            <a:solidFill>
              <a:srgbClr val="525E65"/>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6425</TotalTime>
  <Words>1645</Words>
  <Application>Microsoft Office PowerPoint</Application>
  <PresentationFormat>On-screen Show (16:9)</PresentationFormat>
  <Paragraphs>223</Paragraphs>
  <Slides>18</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Verdana</vt:lpstr>
      <vt:lpstr>Wingdings</vt:lpstr>
      <vt:lpstr>Slide_Master</vt:lpstr>
      <vt:lpstr>Document</vt:lpstr>
      <vt:lpstr> From the EU Green Deal to the LightingEurope Strategy 2030  Policy debate  Light &amp; Building – Messe Frankfurt- 05 Feb 2024      Commission’s activities on  enforcement of ecodesign and energy labelling rules   </vt:lpstr>
      <vt:lpstr>Ecodesign &amp; energy labelling </vt:lpstr>
      <vt:lpstr>Policy context: Need for action greater than ever ! </vt:lpstr>
      <vt:lpstr>About 50 Measures in place</vt:lpstr>
      <vt:lpstr>PowerPoint Presentation</vt:lpstr>
      <vt:lpstr>Organisation of Market surveillance  in the EU</vt:lpstr>
      <vt:lpstr>Organisation of  market surveillance</vt:lpstr>
      <vt:lpstr>Activities of market surveillance authorities</vt:lpstr>
      <vt:lpstr>Manufacturer’s role</vt:lpstr>
      <vt:lpstr>Compliance issues !</vt:lpstr>
      <vt:lpstr>The EU Product Compliance Network</vt:lpstr>
      <vt:lpstr>The ED and EL Administrative Cooperation Groups (AdCos)</vt:lpstr>
      <vt:lpstr>The ED and EL Consultation Forum  </vt:lpstr>
      <vt:lpstr>PowerPoint Presentation</vt:lpstr>
      <vt:lpstr>Thank you</vt:lpstr>
      <vt:lpstr>Union testing facilities</vt:lpstr>
      <vt:lpstr>ESPR – update and likely impacts</vt:lpstr>
      <vt:lpstr>IT Tools: ICSMS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 4A</dc:title>
  <dc:creator>RJ</dc:creator>
  <cp:lastModifiedBy>PIERS DE RAVESCHOOT Ronald (ENER)</cp:lastModifiedBy>
  <cp:revision>24</cp:revision>
  <dcterms:created xsi:type="dcterms:W3CDTF">2022-08-07T16:14:37Z</dcterms:created>
  <dcterms:modified xsi:type="dcterms:W3CDTF">2024-03-06T10:47:05Z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2022-09-30T07:59:53Z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3ebd1282-633b-4db9-a2af-2dd9dbedec0e</vt:lpwstr>
  </property>
  <property fmtid="{D5CDD505-2E9C-101B-9397-08002B2CF9AE}" pid="8" name="MSIP_Label_6bd9ddd1-4d20-43f6-abfa-fc3c07406f94_ContentBits">
    <vt:lpwstr>0</vt:lpwstr>
  </property>
</Properties>
</file>