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18"/>
  </p:notesMasterIdLst>
  <p:handoutMasterIdLst>
    <p:handoutMasterId r:id="rId19"/>
  </p:handoutMasterIdLst>
  <p:sldIdLst>
    <p:sldId id="258" r:id="rId5"/>
    <p:sldId id="259" r:id="rId6"/>
    <p:sldId id="300" r:id="rId7"/>
    <p:sldId id="301" r:id="rId8"/>
    <p:sldId id="309" r:id="rId9"/>
    <p:sldId id="286" r:id="rId10"/>
    <p:sldId id="302" r:id="rId11"/>
    <p:sldId id="303" r:id="rId12"/>
    <p:sldId id="299" r:id="rId13"/>
    <p:sldId id="306" r:id="rId14"/>
    <p:sldId id="307" r:id="rId15"/>
    <p:sldId id="308"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E2EE"/>
    <a:srgbClr val="4BC5DE"/>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660"/>
  </p:normalViewPr>
  <p:slideViewPr>
    <p:cSldViewPr snapToGrid="0">
      <p:cViewPr varScale="1">
        <p:scale>
          <a:sx n="65" d="100"/>
          <a:sy n="65" d="100"/>
        </p:scale>
        <p:origin x="846" y="7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uleye, Gbemi" userId="82050842-af99-4d21-ac95-829cc4f4ff1d" providerId="ADAL" clId="{500E77FB-8D07-44BC-ABC0-096E6067131A}"/>
    <pc:docChg chg="modSld">
      <pc:chgData name="Oluleye, Gbemi" userId="82050842-af99-4d21-ac95-829cc4f4ff1d" providerId="ADAL" clId="{500E77FB-8D07-44BC-ABC0-096E6067131A}" dt="2024-01-10T07:07:30.969" v="28" actId="20577"/>
      <pc:docMkLst>
        <pc:docMk/>
      </pc:docMkLst>
      <pc:sldChg chg="modSp mod">
        <pc:chgData name="Oluleye, Gbemi" userId="82050842-af99-4d21-ac95-829cc4f4ff1d" providerId="ADAL" clId="{500E77FB-8D07-44BC-ABC0-096E6067131A}" dt="2024-01-10T07:07:30.969" v="28" actId="20577"/>
        <pc:sldMkLst>
          <pc:docMk/>
          <pc:sldMk cId="1121371840" sldId="258"/>
        </pc:sldMkLst>
        <pc:spChg chg="mod">
          <ac:chgData name="Oluleye, Gbemi" userId="82050842-af99-4d21-ac95-829cc4f4ff1d" providerId="ADAL" clId="{500E77FB-8D07-44BC-ABC0-096E6067131A}" dt="2024-01-10T07:07:19.031" v="5" actId="20577"/>
          <ac:spMkLst>
            <pc:docMk/>
            <pc:sldMk cId="1121371840" sldId="258"/>
            <ac:spMk id="6" creationId="{00000000-0000-0000-0000-000000000000}"/>
          </ac:spMkLst>
        </pc:spChg>
        <pc:spChg chg="mod">
          <ac:chgData name="Oluleye, Gbemi" userId="82050842-af99-4d21-ac95-829cc4f4ff1d" providerId="ADAL" clId="{500E77FB-8D07-44BC-ABC0-096E6067131A}" dt="2024-01-10T07:07:30.969" v="28" actId="20577"/>
          <ac:spMkLst>
            <pc:docMk/>
            <pc:sldMk cId="1121371840" sldId="258"/>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05/03/2024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Historically, in 2013, the global smart lighting market industry size exceeded USD 5,7 billion. Among them, the market size of smart lamps and related accessories exceeded USD 1,2 billion. In 2015, the global smart lighting market size reached USD 7,83 billion. [9] </a:t>
            </a:r>
            <a:r>
              <a:rPr lang="en-US" sz="1200" kern="1200" dirty="0" err="1" smtClean="0">
                <a:solidFill>
                  <a:schemeClr val="tx1"/>
                </a:solidFill>
                <a:effectLst/>
                <a:latin typeface="+mn-lt"/>
                <a:ea typeface="+mn-ea"/>
                <a:cs typeface="+mn-cs"/>
              </a:rPr>
              <a:t>An</a:t>
            </a:r>
            <a:r>
              <a:rPr lang="en-US" sz="1200" kern="1200" dirty="0" smtClean="0">
                <a:solidFill>
                  <a:schemeClr val="tx1"/>
                </a:solidFill>
                <a:effectLst/>
                <a:latin typeface="+mn-lt"/>
                <a:ea typeface="+mn-ea"/>
                <a:cs typeface="+mn-cs"/>
              </a:rPr>
              <a:t> HIS </a:t>
            </a:r>
            <a:r>
              <a:rPr lang="en-US" sz="1200" kern="1200" dirty="0" err="1" smtClean="0">
                <a:solidFill>
                  <a:schemeClr val="tx1"/>
                </a:solidFill>
                <a:effectLst/>
                <a:latin typeface="+mn-lt"/>
                <a:ea typeface="+mn-ea"/>
                <a:cs typeface="+mn-cs"/>
              </a:rPr>
              <a:t>Markit</a:t>
            </a:r>
            <a:r>
              <a:rPr lang="en-US" sz="1200" kern="1200" dirty="0" smtClean="0">
                <a:solidFill>
                  <a:schemeClr val="tx1"/>
                </a:solidFill>
                <a:effectLst/>
                <a:latin typeface="+mn-lt"/>
                <a:ea typeface="+mn-ea"/>
                <a:cs typeface="+mn-cs"/>
              </a:rPr>
              <a:t> report indicates that in 2017 the smart lighting and connected lighting controls market was estimated to have been worth USD 8 billion; That year, 1,8% of luminaires shipped included connected ballasts and wireless adapters. [10]</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a </a:t>
            </a:r>
            <a:r>
              <a:rPr lang="en-US" sz="1200" kern="1200" dirty="0" err="1" smtClean="0">
                <a:solidFill>
                  <a:schemeClr val="tx1"/>
                </a:solidFill>
                <a:effectLst/>
                <a:latin typeface="+mn-lt"/>
                <a:ea typeface="+mn-ea"/>
                <a:cs typeface="+mn-cs"/>
              </a:rPr>
              <a:t>mysupplier</a:t>
            </a:r>
            <a:r>
              <a:rPr lang="en-US" sz="1200" kern="1200" dirty="0" smtClean="0">
                <a:solidFill>
                  <a:schemeClr val="tx1"/>
                </a:solidFill>
                <a:effectLst/>
                <a:latin typeface="+mn-lt"/>
                <a:ea typeface="+mn-ea"/>
                <a:cs typeface="+mn-cs"/>
              </a:rPr>
              <a:t> online publication, the Smart Lighting market is forecasted to grow from USD 8,2 billion in 2020 to USD 21,7 billion by 2025 at a CAGR of 22,3% in the forecast period. [11] According to Business Wire news, the global smart lighting market is expected to generate revenue worth USD 8,68 billion in 2018, and is projected to reach USD 38,68 billion by 2028, to register a CAGR of 20,5% during the 2018-28 period. [12] Research and Markets reports that the global smart lighting market size is expected to reach USD 46,9 billion by 2028, registering a CAGR of 20,4%, from USD 12,75 billion 2021 to 2028. [13] Nair reports that the global smart lighting market will reach USD 21 billion in 2023, and is expected to grow at a CAGR of 22% from 2018 until 2023. [14] Maximize Market Research reports that smart Lighting Market was valued at USD 10,9 billion in 2021 and is expected to reach USD 48,78 billion. by 2029, at a CAGR of 20,6 % during a forecast period. [23] Following Data Bridge report, the market is expected to witness market growth at a rate of 20.45% in the forecast period of 2021 to 2028. [15] Mordor Intelligence expects the Smart Lighting Market size to be at USD 19,42 billion in 2023, and to reach USD 49,37 billion by 2028, growing at a CAGR of 20,52% during the forecast period (2023-2028). [16] Meticulous Research says that the Smart Lighting Market is expected to reach USD 39,91 billion by 2029, at a CAGR of 12,2% during the period of 2022–29. [17] Transparency Market Research forecasts that the global smart lighting market who was valued over USD 11,29 billion in 2020 will estimated to expand at a CAGR of 20,3% from 2021 to 2031 to cross the value of USD 83,52 billion by the end of 2031. </a:t>
            </a:r>
            <a:r>
              <a:rPr lang="en-US" sz="1200" kern="1200" dirty="0" err="1" smtClean="0">
                <a:solidFill>
                  <a:schemeClr val="tx1"/>
                </a:solidFill>
                <a:effectLst/>
                <a:latin typeface="+mn-lt"/>
                <a:ea typeface="+mn-ea"/>
                <a:cs typeface="+mn-cs"/>
              </a:rPr>
              <a:t>Emergen</a:t>
            </a:r>
            <a:r>
              <a:rPr lang="en-US" sz="1200" kern="1200" dirty="0" smtClean="0">
                <a:solidFill>
                  <a:schemeClr val="tx1"/>
                </a:solidFill>
                <a:effectLst/>
                <a:latin typeface="+mn-lt"/>
                <a:ea typeface="+mn-ea"/>
                <a:cs typeface="+mn-cs"/>
              </a:rPr>
              <a:t> Research believes that the global market size will reach USD 45,47 billion in 2028 and register a revenue CAGR of 19,7% during the forecast period. [18] Market and Markets analysts said that the global smart lighting market size is estimated to be USD 10,9 billion in 2021 and projected to reach USD 27,7 billion by 2026, at a CAGR of 20,5% during the forecast period. [19] B. </a:t>
            </a:r>
            <a:r>
              <a:rPr lang="en-US" sz="1200" kern="1200" dirty="0" err="1" smtClean="0">
                <a:solidFill>
                  <a:schemeClr val="tx1"/>
                </a:solidFill>
                <a:effectLst/>
                <a:latin typeface="+mn-lt"/>
                <a:ea typeface="+mn-ea"/>
                <a:cs typeface="+mn-cs"/>
              </a:rPr>
              <a:t>Thormundsson</a:t>
            </a:r>
            <a:r>
              <a:rPr lang="en-US" sz="1200" kern="1200" dirty="0" smtClean="0">
                <a:solidFill>
                  <a:schemeClr val="tx1"/>
                </a:solidFill>
                <a:effectLst/>
                <a:latin typeface="+mn-lt"/>
                <a:ea typeface="+mn-ea"/>
                <a:cs typeface="+mn-cs"/>
              </a:rPr>
              <a:t>, published in Statista that the world smart lighting market will reach USD 43,97 billion by 2030. [20]</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82725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dirty="0"/>
              <a:t>Smart Lighting systems: </a:t>
            </a:r>
            <a:r>
              <a:rPr lang="en-US" dirty="0" smtClean="0"/>
              <a:t/>
            </a:r>
            <a:br>
              <a:rPr lang="en-US" dirty="0" smtClean="0"/>
            </a:br>
            <a:r>
              <a:rPr lang="en-US" dirty="0" smtClean="0"/>
              <a:t>Dream </a:t>
            </a:r>
            <a:r>
              <a:rPr lang="en-US" dirty="0"/>
              <a:t>or reality</a:t>
            </a:r>
            <a:endParaRPr lang="en-GB" sz="4400" dirty="0"/>
          </a:p>
        </p:txBody>
      </p:sp>
      <p:sp>
        <p:nvSpPr>
          <p:cNvPr id="7" name="Subtitle 6"/>
          <p:cNvSpPr>
            <a:spLocks noGrp="1"/>
          </p:cNvSpPr>
          <p:nvPr>
            <p:ph type="subTitle" idx="1"/>
          </p:nvPr>
        </p:nvSpPr>
        <p:spPr/>
        <p:txBody>
          <a:bodyPr/>
          <a:lstStyle/>
          <a:p>
            <a:endParaRPr lang="en-GB" dirty="0"/>
          </a:p>
        </p:txBody>
      </p:sp>
      <p:sp>
        <p:nvSpPr>
          <p:cNvPr id="8" name="Text Placeholder 7"/>
          <p:cNvSpPr>
            <a:spLocks noGrp="1"/>
          </p:cNvSpPr>
          <p:nvPr>
            <p:ph type="body" sz="quarter" idx="13"/>
          </p:nvPr>
        </p:nvSpPr>
        <p:spPr>
          <a:xfrm>
            <a:off x="2594610" y="5557902"/>
            <a:ext cx="8541703" cy="877187"/>
          </a:xfrm>
        </p:spPr>
        <p:txBody>
          <a:bodyPr/>
          <a:lstStyle/>
          <a:p>
            <a:r>
              <a:rPr lang="en-GB" dirty="0" smtClean="0"/>
              <a:t>Paolo </a:t>
            </a:r>
            <a:r>
              <a:rPr lang="en-GB" dirty="0"/>
              <a:t>Bertoldi – </a:t>
            </a:r>
            <a:r>
              <a:rPr lang="en-GB" dirty="0" smtClean="0"/>
              <a:t>European Commission, Joint </a:t>
            </a:r>
            <a:r>
              <a:rPr lang="en-GB" dirty="0"/>
              <a:t>Research </a:t>
            </a:r>
            <a:r>
              <a:rPr lang="en-GB" dirty="0" smtClean="0"/>
              <a:t>Centre</a:t>
            </a:r>
          </a:p>
          <a:p>
            <a:r>
              <a:rPr lang="en-GB" dirty="0" smtClean="0"/>
              <a:t>Georges Zissis, </a:t>
            </a:r>
            <a:r>
              <a:rPr lang="en-US" dirty="0" err="1" smtClean="0"/>
              <a:t>Université</a:t>
            </a:r>
            <a:r>
              <a:rPr lang="en-US" dirty="0" smtClean="0"/>
              <a:t> </a:t>
            </a:r>
            <a:r>
              <a:rPr lang="en-US" dirty="0"/>
              <a:t>de </a:t>
            </a:r>
            <a:r>
              <a:rPr lang="en-US" dirty="0" smtClean="0"/>
              <a:t>Toulouse, France</a:t>
            </a:r>
            <a:endParaRPr lang="en-GB" dirty="0"/>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and Outlook - 2</a:t>
            </a:r>
            <a:endParaRPr lang="en-GB" dirty="0"/>
          </a:p>
        </p:txBody>
      </p:sp>
      <p:sp>
        <p:nvSpPr>
          <p:cNvPr id="4" name="Content Placeholder 1"/>
          <p:cNvSpPr>
            <a:spLocks noGrp="1"/>
          </p:cNvSpPr>
          <p:nvPr>
            <p:ph sz="half" idx="1"/>
          </p:nvPr>
        </p:nvSpPr>
        <p:spPr>
          <a:xfrm>
            <a:off x="838198" y="1825626"/>
            <a:ext cx="10957562" cy="3837756"/>
          </a:xfrm>
        </p:spPr>
        <p:txBody>
          <a:bodyPr/>
          <a:lstStyle/>
          <a:p>
            <a:r>
              <a:rPr lang="en-US" dirty="0" smtClean="0"/>
              <a:t>Smart </a:t>
            </a:r>
            <a:r>
              <a:rPr lang="en-US" dirty="0"/>
              <a:t>Lighting can achieve more than 40% additional energy savings in the next decade and the market size can exceed EUR 90 billion by 2030. </a:t>
            </a:r>
            <a:endParaRPr lang="en-US" dirty="0" smtClean="0"/>
          </a:p>
          <a:p>
            <a:r>
              <a:rPr lang="en-US" dirty="0" smtClean="0"/>
              <a:t>The residential </a:t>
            </a:r>
            <a:r>
              <a:rPr lang="en-US" dirty="0"/>
              <a:t>segment seeks customizable lighting options to create ambiance and cater to individual preferences. </a:t>
            </a:r>
            <a:r>
              <a:rPr lang="en-US" dirty="0" smtClean="0"/>
              <a:t>A significant </a:t>
            </a:r>
            <a:r>
              <a:rPr lang="en-US" dirty="0"/>
              <a:t>trend in the architectural lighting market is the increasing adoption of human-centric lighting solutions. In fact, the global user penetration in the comfort and lighting segment of the smart home market continuously increased between 2023 and 2027 by in total 13,2%. </a:t>
            </a:r>
            <a:endParaRPr lang="en-US" dirty="0" smtClean="0"/>
          </a:p>
          <a:p>
            <a:r>
              <a:rPr lang="en-US" dirty="0" smtClean="0"/>
              <a:t>The </a:t>
            </a:r>
            <a:r>
              <a:rPr lang="en-US" dirty="0"/>
              <a:t>dynamics such as rise in demand for intelligent street lighting systems in developing and developed nations, growth in need for energy-efficient lighting systems for sustainable development drive the street-smart lighting market. </a:t>
            </a:r>
            <a:endParaRPr lang="en-US" sz="2400" dirty="0" smtClean="0"/>
          </a:p>
        </p:txBody>
      </p:sp>
    </p:spTree>
    <p:extLst>
      <p:ext uri="{BB962C8B-B14F-4D97-AF65-F5344CB8AC3E}">
        <p14:creationId xmlns:p14="http://schemas.microsoft.com/office/powerpoint/2010/main" val="3519311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and Outlook - 2</a:t>
            </a:r>
            <a:endParaRPr lang="en-GB" dirty="0"/>
          </a:p>
        </p:txBody>
      </p:sp>
      <p:sp>
        <p:nvSpPr>
          <p:cNvPr id="4" name="Content Placeholder 1"/>
          <p:cNvSpPr>
            <a:spLocks noGrp="1"/>
          </p:cNvSpPr>
          <p:nvPr>
            <p:ph sz="half" idx="1"/>
          </p:nvPr>
        </p:nvSpPr>
        <p:spPr>
          <a:xfrm>
            <a:off x="749741" y="1445615"/>
            <a:ext cx="10957562" cy="3837756"/>
          </a:xfrm>
        </p:spPr>
        <p:txBody>
          <a:bodyPr/>
          <a:lstStyle/>
          <a:p>
            <a:r>
              <a:rPr lang="en-US" dirty="0" smtClean="0"/>
              <a:t>Smart </a:t>
            </a:r>
            <a:r>
              <a:rPr lang="en-US" dirty="0"/>
              <a:t>Lighting can achieve more than 40% additional energy savings in the next decade and the market size can exceed EUR 90 billion by 2030. </a:t>
            </a:r>
            <a:endParaRPr lang="en-US" dirty="0" smtClean="0"/>
          </a:p>
          <a:p>
            <a:r>
              <a:rPr lang="en-US" dirty="0" smtClean="0"/>
              <a:t>The residential </a:t>
            </a:r>
            <a:r>
              <a:rPr lang="en-US" dirty="0"/>
              <a:t>segment seeks customizable lighting options to create ambiance and cater to individual preferences. </a:t>
            </a:r>
            <a:r>
              <a:rPr lang="en-US" dirty="0" smtClean="0"/>
              <a:t>A significant </a:t>
            </a:r>
            <a:r>
              <a:rPr lang="en-US" dirty="0"/>
              <a:t>trend in the architectural lighting market is the increasing adoption of human-centric lighting solutions. In fact, the global user penetration in the comfort and lighting segment of the smart home market continuously increased between 2023 and 2027 by in total 13,2%. </a:t>
            </a:r>
            <a:endParaRPr lang="en-US" dirty="0" smtClean="0"/>
          </a:p>
          <a:p>
            <a:r>
              <a:rPr lang="en-US" dirty="0" smtClean="0"/>
              <a:t>The </a:t>
            </a:r>
            <a:r>
              <a:rPr lang="en-US" dirty="0"/>
              <a:t>dynamics such as rise in demand for intelligent street lighting systems in developing and developed nations, growth in need for energy-efficient lighting systems for sustainable development drive the street-smart lighting market. </a:t>
            </a:r>
            <a:endParaRPr lang="en-US" sz="2400" dirty="0" smtClean="0"/>
          </a:p>
        </p:txBody>
      </p:sp>
    </p:spTree>
    <p:extLst>
      <p:ext uri="{BB962C8B-B14F-4D97-AF65-F5344CB8AC3E}">
        <p14:creationId xmlns:p14="http://schemas.microsoft.com/office/powerpoint/2010/main" val="4049004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and Outlook - 3</a:t>
            </a:r>
            <a:endParaRPr lang="en-GB" dirty="0"/>
          </a:p>
        </p:txBody>
      </p:sp>
      <p:sp>
        <p:nvSpPr>
          <p:cNvPr id="4" name="Content Placeholder 1"/>
          <p:cNvSpPr>
            <a:spLocks noGrp="1"/>
          </p:cNvSpPr>
          <p:nvPr>
            <p:ph sz="half" idx="1"/>
          </p:nvPr>
        </p:nvSpPr>
        <p:spPr>
          <a:xfrm>
            <a:off x="838198" y="1825626"/>
            <a:ext cx="10957562" cy="3837756"/>
          </a:xfrm>
        </p:spPr>
        <p:txBody>
          <a:bodyPr/>
          <a:lstStyle/>
          <a:p>
            <a:r>
              <a:rPr lang="en-US" dirty="0"/>
              <a:t>The emerging trend of light fidelity (Li-Fi) technology and the increasing adoption of smart lighting in commercial and residential sectors are expected to create promising opportunities for major vendors in the global smart lighting market. Li-Fi is a disruptive technology that will aﬀect numerous industries is Li-Fi. </a:t>
            </a:r>
            <a:endParaRPr lang="en-US" dirty="0" smtClean="0"/>
          </a:p>
          <a:p>
            <a:r>
              <a:rPr lang="en-US" dirty="0" smtClean="0"/>
              <a:t>The </a:t>
            </a:r>
            <a:r>
              <a:rPr lang="en-US" dirty="0"/>
              <a:t>technology can unleash the </a:t>
            </a:r>
            <a:r>
              <a:rPr lang="en-US" dirty="0" err="1"/>
              <a:t>IoT's</a:t>
            </a:r>
            <a:r>
              <a:rPr lang="en-US" dirty="0"/>
              <a:t> potential, enabling Industry 4.0 applications and the lighting sector's impending light-as-a-service (</a:t>
            </a:r>
            <a:r>
              <a:rPr lang="en-US" dirty="0" err="1"/>
              <a:t>LaaS</a:t>
            </a:r>
            <a:r>
              <a:rPr lang="en-US" dirty="0"/>
              <a:t>). This VLC protocol can enable big data and other technologies, including </a:t>
            </a:r>
            <a:r>
              <a:rPr lang="en-US" dirty="0" err="1" smtClean="0"/>
              <a:t>IoTs</a:t>
            </a:r>
            <a:r>
              <a:rPr lang="en-US" dirty="0" smtClean="0"/>
              <a:t>.</a:t>
            </a:r>
          </a:p>
        </p:txBody>
      </p:sp>
    </p:spTree>
    <p:extLst>
      <p:ext uri="{BB962C8B-B14F-4D97-AF65-F5344CB8AC3E}">
        <p14:creationId xmlns:p14="http://schemas.microsoft.com/office/powerpoint/2010/main" val="3179730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2024</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a:t>Overview and problem </a:t>
            </a:r>
            <a:r>
              <a:rPr lang="en-GB" dirty="0" smtClean="0"/>
              <a:t>setting - 1</a:t>
            </a:r>
            <a:endParaRPr lang="en-GB" dirty="0"/>
          </a:p>
        </p:txBody>
      </p:sp>
      <p:sp>
        <p:nvSpPr>
          <p:cNvPr id="5" name="Slide Number Placeholder 4"/>
          <p:cNvSpPr>
            <a:spLocks noGrp="1"/>
          </p:cNvSpPr>
          <p:nvPr>
            <p:ph type="sldNum" sz="quarter" idx="12"/>
          </p:nvPr>
        </p:nvSpPr>
        <p:spPr/>
        <p:txBody>
          <a:bodyPr/>
          <a:lstStyle/>
          <a:p>
            <a:fld id="{F46C79FD-C571-418B-AB0F-5EE936C85276}" type="slidenum">
              <a:rPr lang="en-GB" smtClean="0"/>
              <a:t>2</a:t>
            </a:fld>
            <a:endParaRPr lang="en-GB"/>
          </a:p>
        </p:txBody>
      </p:sp>
      <p:sp>
        <p:nvSpPr>
          <p:cNvPr id="7" name="Content Placeholder 6"/>
          <p:cNvSpPr>
            <a:spLocks noGrp="1"/>
          </p:cNvSpPr>
          <p:nvPr>
            <p:ph idx="1"/>
          </p:nvPr>
        </p:nvSpPr>
        <p:spPr>
          <a:xfrm>
            <a:off x="838200" y="1671246"/>
            <a:ext cx="10905699" cy="3881904"/>
          </a:xfrm>
        </p:spPr>
        <p:txBody>
          <a:bodyPr/>
          <a:lstStyle/>
          <a:p>
            <a:r>
              <a:rPr lang="en-US" dirty="0" smtClean="0"/>
              <a:t>In 2040, humanity’s </a:t>
            </a:r>
            <a:r>
              <a:rPr lang="en-US" dirty="0"/>
              <a:t>artificial light needs are foreseen to </a:t>
            </a:r>
            <a:r>
              <a:rPr lang="en-US" dirty="0" smtClean="0"/>
              <a:t>be 285 </a:t>
            </a:r>
            <a:r>
              <a:rPr lang="en-US" dirty="0" err="1"/>
              <a:t>Plmh</a:t>
            </a:r>
            <a:r>
              <a:rPr lang="en-US" dirty="0"/>
              <a:t>. </a:t>
            </a:r>
            <a:endParaRPr lang="en-US" dirty="0" smtClean="0"/>
          </a:p>
          <a:p>
            <a:r>
              <a:rPr lang="en-US" dirty="0" smtClean="0"/>
              <a:t>This </a:t>
            </a:r>
            <a:r>
              <a:rPr lang="en-US" dirty="0"/>
              <a:t>corresponds to a light demand increase of 25% compared to 2020. </a:t>
            </a:r>
            <a:endParaRPr lang="en-US" dirty="0" smtClean="0"/>
          </a:p>
          <a:p>
            <a:r>
              <a:rPr lang="en-US" dirty="0" smtClean="0"/>
              <a:t>In 2009 electrical </a:t>
            </a:r>
            <a:r>
              <a:rPr lang="en-US" dirty="0"/>
              <a:t>lighting consumed </a:t>
            </a:r>
            <a:r>
              <a:rPr lang="en-US" dirty="0" smtClean="0"/>
              <a:t>2650 </a:t>
            </a:r>
            <a:r>
              <a:rPr lang="en-US" dirty="0" err="1"/>
              <a:t>TWh</a:t>
            </a:r>
            <a:r>
              <a:rPr lang="en-US" dirty="0"/>
              <a:t> </a:t>
            </a:r>
            <a:r>
              <a:rPr lang="en-US" dirty="0" smtClean="0"/>
              <a:t>or 19</a:t>
            </a:r>
            <a:r>
              <a:rPr lang="en-US" dirty="0"/>
              <a:t>% of world </a:t>
            </a:r>
            <a:r>
              <a:rPr lang="en-US" dirty="0" smtClean="0"/>
              <a:t>electricity </a:t>
            </a:r>
            <a:r>
              <a:rPr lang="en-US" dirty="0"/>
              <a:t>production </a:t>
            </a:r>
          </a:p>
          <a:p>
            <a:r>
              <a:rPr lang="en-US" dirty="0" smtClean="0"/>
              <a:t>in </a:t>
            </a:r>
            <a:r>
              <a:rPr lang="en-US" dirty="0"/>
              <a:t>2019, we estimated the electricity used for lighting </a:t>
            </a:r>
            <a:r>
              <a:rPr lang="en-US" dirty="0" smtClean="0"/>
              <a:t>was </a:t>
            </a:r>
            <a:r>
              <a:rPr lang="en-US" dirty="0"/>
              <a:t>around </a:t>
            </a:r>
            <a:r>
              <a:rPr lang="en-US" dirty="0" smtClean="0"/>
              <a:t>2900 </a:t>
            </a:r>
            <a:r>
              <a:rPr lang="en-US" dirty="0" err="1"/>
              <a:t>TWh</a:t>
            </a:r>
            <a:r>
              <a:rPr lang="en-US" dirty="0"/>
              <a:t> </a:t>
            </a:r>
            <a:r>
              <a:rPr lang="en-US" dirty="0" smtClean="0"/>
              <a:t>and stable (less </a:t>
            </a:r>
            <a:r>
              <a:rPr lang="en-US" dirty="0"/>
              <a:t>than 1% annual growth rate), or 13,5% of the world's annual usable electricity. </a:t>
            </a:r>
            <a:endParaRPr lang="en-US" dirty="0" smtClean="0"/>
          </a:p>
          <a:p>
            <a:r>
              <a:rPr lang="en-US" dirty="0" smtClean="0"/>
              <a:t>Even if </a:t>
            </a:r>
            <a:r>
              <a:rPr lang="en-US" dirty="0"/>
              <a:t>the absolute value slightly increased in the last years, the relative part of lighting reduced drastically (~4% annual decrease rate). </a:t>
            </a:r>
            <a:endParaRPr lang="en-GB" dirty="0"/>
          </a:p>
        </p:txBody>
      </p:sp>
    </p:spTree>
    <p:extLst>
      <p:ext uri="{BB962C8B-B14F-4D97-AF65-F5344CB8AC3E}">
        <p14:creationId xmlns:p14="http://schemas.microsoft.com/office/powerpoint/2010/main" val="150176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a:t>Overview and problem </a:t>
            </a:r>
            <a:r>
              <a:rPr lang="en-GB" dirty="0" smtClean="0"/>
              <a:t>setting - 2</a:t>
            </a:r>
            <a:endParaRPr lang="en-GB" dirty="0"/>
          </a:p>
        </p:txBody>
      </p:sp>
      <p:sp>
        <p:nvSpPr>
          <p:cNvPr id="5" name="Slide Number Placeholder 4"/>
          <p:cNvSpPr>
            <a:spLocks noGrp="1"/>
          </p:cNvSpPr>
          <p:nvPr>
            <p:ph type="sldNum" sz="quarter" idx="12"/>
          </p:nvPr>
        </p:nvSpPr>
        <p:spPr/>
        <p:txBody>
          <a:bodyPr/>
          <a:lstStyle/>
          <a:p>
            <a:fld id="{F46C79FD-C571-418B-AB0F-5EE936C85276}" type="slidenum">
              <a:rPr lang="en-GB" smtClean="0"/>
              <a:t>3</a:t>
            </a:fld>
            <a:endParaRPr lang="en-GB"/>
          </a:p>
        </p:txBody>
      </p:sp>
      <p:sp>
        <p:nvSpPr>
          <p:cNvPr id="7" name="Content Placeholder 6"/>
          <p:cNvSpPr>
            <a:spLocks noGrp="1"/>
          </p:cNvSpPr>
          <p:nvPr>
            <p:ph idx="1"/>
          </p:nvPr>
        </p:nvSpPr>
        <p:spPr>
          <a:xfrm>
            <a:off x="838200" y="1608490"/>
            <a:ext cx="10905699" cy="3881904"/>
          </a:xfrm>
        </p:spPr>
        <p:txBody>
          <a:bodyPr/>
          <a:lstStyle/>
          <a:p>
            <a:pPr marL="0" indent="0">
              <a:buNone/>
            </a:pPr>
            <a:r>
              <a:rPr lang="en-US" dirty="0"/>
              <a:t>The observed decrease is the effect of combined effort of technological developments and worldwide energy </a:t>
            </a:r>
            <a:r>
              <a:rPr lang="en-US" dirty="0" smtClean="0"/>
              <a:t>policies.</a:t>
            </a:r>
            <a:endParaRPr lang="en-GB" dirty="0"/>
          </a:p>
          <a:p>
            <a:pPr lvl="0"/>
            <a:r>
              <a:rPr lang="en-US" dirty="0"/>
              <a:t>LED technology has evolved so quickly that in 2022 best LEDs lumens per watt (lm/W) offer efficacies over 200 lm/W – double the efficacy of the fluorescent technology – with high color rendering and stability. </a:t>
            </a:r>
            <a:r>
              <a:rPr lang="en-US" dirty="0" smtClean="0"/>
              <a:t>Today</a:t>
            </a:r>
            <a:r>
              <a:rPr lang="en-US" dirty="0"/>
              <a:t>, the best commercialized non-directional LED lamps are 210 lm/W over 15 times more efficient than incandescent and four times more efficient than compact fluorescent lamps (CFLs). </a:t>
            </a:r>
          </a:p>
          <a:p>
            <a:pPr lvl="0"/>
            <a:r>
              <a:rPr lang="en-US" dirty="0"/>
              <a:t>M</a:t>
            </a:r>
            <a:r>
              <a:rPr lang="en-US" dirty="0" smtClean="0"/>
              <a:t>inimum </a:t>
            </a:r>
            <a:r>
              <a:rPr lang="en-US" dirty="0"/>
              <a:t>energy performance standards are widely employed as the key driver for efficiency improvements, incandescent lamps are almost banned worldwide, and many countries are now beginning to eliminate fluorescent lighting. </a:t>
            </a:r>
            <a:endParaRPr lang="en-GB" dirty="0"/>
          </a:p>
        </p:txBody>
      </p:sp>
    </p:spTree>
    <p:extLst>
      <p:ext uri="{BB962C8B-B14F-4D97-AF65-F5344CB8AC3E}">
        <p14:creationId xmlns:p14="http://schemas.microsoft.com/office/powerpoint/2010/main" val="369818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US" dirty="0"/>
              <a:t>Smart Lighting</a:t>
            </a:r>
            <a:endParaRPr lang="en-GB" dirty="0"/>
          </a:p>
        </p:txBody>
      </p:sp>
      <p:sp>
        <p:nvSpPr>
          <p:cNvPr id="5" name="Slide Number Placeholder 4"/>
          <p:cNvSpPr>
            <a:spLocks noGrp="1"/>
          </p:cNvSpPr>
          <p:nvPr>
            <p:ph type="sldNum" sz="quarter" idx="12"/>
          </p:nvPr>
        </p:nvSpPr>
        <p:spPr/>
        <p:txBody>
          <a:bodyPr/>
          <a:lstStyle/>
          <a:p>
            <a:fld id="{F46C79FD-C571-418B-AB0F-5EE936C85276}" type="slidenum">
              <a:rPr lang="en-GB" smtClean="0"/>
              <a:t>4</a:t>
            </a:fld>
            <a:endParaRPr lang="en-GB"/>
          </a:p>
        </p:txBody>
      </p:sp>
      <p:sp>
        <p:nvSpPr>
          <p:cNvPr id="6" name="Content Placeholder 5"/>
          <p:cNvSpPr>
            <a:spLocks noGrp="1"/>
          </p:cNvSpPr>
          <p:nvPr>
            <p:ph idx="1"/>
          </p:nvPr>
        </p:nvSpPr>
        <p:spPr>
          <a:xfrm>
            <a:off x="838199" y="1825625"/>
            <a:ext cx="8714325" cy="3881904"/>
          </a:xfrm>
        </p:spPr>
        <p:txBody>
          <a:bodyPr/>
          <a:lstStyle/>
          <a:p>
            <a:r>
              <a:rPr lang="en-US" dirty="0"/>
              <a:t>Today, lighting is witnessing the its 4</a:t>
            </a:r>
            <a:r>
              <a:rPr lang="en-US" baseline="30000" dirty="0"/>
              <a:t>th</a:t>
            </a:r>
            <a:r>
              <a:rPr lang="en-US" dirty="0"/>
              <a:t> revolution: the transition to Smart Lighting systems. Smart Lighting can achieve more than 40% additional energy savings and its market size can exceed €90 billion by 2030. </a:t>
            </a:r>
            <a:endParaRPr lang="en-GB" dirty="0"/>
          </a:p>
          <a:p>
            <a:r>
              <a:rPr lang="en-US" dirty="0"/>
              <a:t>A</a:t>
            </a:r>
            <a:r>
              <a:rPr lang="en-US" dirty="0" smtClean="0"/>
              <a:t> </a:t>
            </a:r>
            <a:r>
              <a:rPr lang="en-US" dirty="0"/>
              <a:t>smart </a:t>
            </a:r>
            <a:r>
              <a:rPr lang="en-US" dirty="0" smtClean="0"/>
              <a:t>lighting </a:t>
            </a:r>
            <a:r>
              <a:rPr lang="en-US" dirty="0"/>
              <a:t>is characterized by an intelligent sensing technology that is increasingly being integrated with internet technologies, thereby allowing the </a:t>
            </a:r>
            <a:r>
              <a:rPr lang="en-US" dirty="0" smtClean="0"/>
              <a:t>reacting to </a:t>
            </a:r>
            <a:r>
              <a:rPr lang="en-US" dirty="0"/>
              <a:t>and communicate with the changing environment around it. </a:t>
            </a:r>
            <a:endParaRPr lang="en-US" dirty="0" smtClean="0"/>
          </a:p>
          <a:p>
            <a:r>
              <a:rPr lang="en-US" dirty="0"/>
              <a:t>T</a:t>
            </a:r>
            <a:r>
              <a:rPr lang="en-US" dirty="0" smtClean="0"/>
              <a:t>his </a:t>
            </a:r>
            <a:r>
              <a:rPr lang="en-US" dirty="0"/>
              <a:t>is leading to optimal operation and global improvement in efficiency. </a:t>
            </a:r>
            <a:endParaRPr lang="en-GB" dirty="0"/>
          </a:p>
        </p:txBody>
      </p:sp>
      <p:pic>
        <p:nvPicPr>
          <p:cNvPr id="1031"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851" y="2140293"/>
            <a:ext cx="4122871" cy="251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70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US" dirty="0"/>
              <a:t>Smart Lighting</a:t>
            </a:r>
            <a:endParaRPr lang="en-GB" dirty="0"/>
          </a:p>
        </p:txBody>
      </p:sp>
      <p:sp>
        <p:nvSpPr>
          <p:cNvPr id="5" name="Slide Number Placeholder 4"/>
          <p:cNvSpPr>
            <a:spLocks noGrp="1"/>
          </p:cNvSpPr>
          <p:nvPr>
            <p:ph type="sldNum" sz="quarter" idx="12"/>
          </p:nvPr>
        </p:nvSpPr>
        <p:spPr/>
        <p:txBody>
          <a:bodyPr/>
          <a:lstStyle/>
          <a:p>
            <a:fld id="{F46C79FD-C571-418B-AB0F-5EE936C85276}" type="slidenum">
              <a:rPr lang="en-GB" smtClean="0"/>
              <a:t>5</a:t>
            </a:fld>
            <a:endParaRPr lang="en-GB"/>
          </a:p>
        </p:txBody>
      </p:sp>
      <p:pic>
        <p:nvPicPr>
          <p:cNvPr id="1031"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851" y="2140293"/>
            <a:ext cx="4122871" cy="251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38200" y="1582341"/>
            <a:ext cx="8305800" cy="5093702"/>
          </a:xfrm>
          <a:prstGeom prst="rect">
            <a:avLst/>
          </a:prstGeom>
        </p:spPr>
        <p:txBody>
          <a:bodyPr wrap="square">
            <a:spAutoFit/>
          </a:bodyPr>
          <a:lstStyle/>
          <a:p>
            <a:pPr algn="just"/>
            <a:r>
              <a:rPr lang="en-US" sz="2500" dirty="0">
                <a:latin typeface="Arial" panose="020B0604020202020204" pitchFamily="34" charset="0"/>
                <a:ea typeface="Times New Roman" panose="02020603050405020304" pitchFamily="18" charset="0"/>
                <a:cs typeface="Times New Roman" panose="02020603050405020304" pitchFamily="18" charset="0"/>
              </a:rPr>
              <a:t>“</a:t>
            </a:r>
            <a:r>
              <a:rPr lang="en-US" sz="2500" i="1" dirty="0">
                <a:latin typeface="Arial" panose="020B0604020202020204" pitchFamily="34" charset="0"/>
                <a:ea typeface="Times New Roman" panose="02020603050405020304" pitchFamily="18" charset="0"/>
                <a:cs typeface="Times New Roman" panose="02020603050405020304" pitchFamily="18" charset="0"/>
              </a:rPr>
              <a:t>A smart lighting system has a principal function which is to produce, at any moment, the right light: where it is needed and when it is necessary. It should adapt the quantity and quality of light to enhance visual performance in agreement with the type of executed tasks. It must guarantee well-being, health and safety of the end-users. It should not squander passively the resources of our planet and limit actively the effects of light pollution on the biotope, or, any other impacts on the environment. Further, the system could offer additional optional services (geo-localization, data connectivity…) to the end-users preferably through Visible Light Communication protocols, but not only</a:t>
            </a:r>
            <a:r>
              <a:rPr lang="en-US" sz="2500" dirty="0">
                <a:latin typeface="Arial" panose="020B0604020202020204" pitchFamily="34" charset="0"/>
                <a:ea typeface="Times New Roman" panose="02020603050405020304" pitchFamily="18" charset="0"/>
                <a:cs typeface="Times New Roman" panose="02020603050405020304" pitchFamily="18" charset="0"/>
              </a:rPr>
              <a:t>”.</a:t>
            </a:r>
            <a:endParaRPr lang="en-GB" sz="2500" dirty="0"/>
          </a:p>
        </p:txBody>
      </p:sp>
    </p:spTree>
    <p:extLst>
      <p:ext uri="{BB962C8B-B14F-4D97-AF65-F5344CB8AC3E}">
        <p14:creationId xmlns:p14="http://schemas.microsoft.com/office/powerpoint/2010/main" val="329472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US" dirty="0"/>
              <a:t>Smart Lighting market </a:t>
            </a:r>
            <a:r>
              <a:rPr lang="en-US" dirty="0" smtClean="0"/>
              <a:t>size</a:t>
            </a:r>
            <a:endParaRPr lang="en-GB" dirty="0"/>
          </a:p>
        </p:txBody>
      </p:sp>
      <p:sp>
        <p:nvSpPr>
          <p:cNvPr id="5" name="Slide Number Placeholder 4"/>
          <p:cNvSpPr>
            <a:spLocks noGrp="1"/>
          </p:cNvSpPr>
          <p:nvPr>
            <p:ph type="sldNum" sz="quarter" idx="12"/>
          </p:nvPr>
        </p:nvSpPr>
        <p:spPr/>
        <p:txBody>
          <a:bodyPr/>
          <a:lstStyle/>
          <a:p>
            <a:fld id="{F46C79FD-C571-418B-AB0F-5EE936C85276}" type="slidenum">
              <a:rPr lang="en-GB" smtClean="0"/>
              <a:t>6</a:t>
            </a:fld>
            <a:endParaRPr lang="en-GB"/>
          </a:p>
        </p:txBody>
      </p:sp>
      <p:sp>
        <p:nvSpPr>
          <p:cNvPr id="7" name="Content Placeholder 6"/>
          <p:cNvSpPr>
            <a:spLocks noGrp="1"/>
          </p:cNvSpPr>
          <p:nvPr>
            <p:ph idx="1"/>
          </p:nvPr>
        </p:nvSpPr>
        <p:spPr>
          <a:xfrm>
            <a:off x="1065754" y="1900052"/>
            <a:ext cx="3403375" cy="4455028"/>
          </a:xfrm>
        </p:spPr>
        <p:txBody>
          <a:bodyPr/>
          <a:lstStyle/>
          <a:p>
            <a:pPr marL="0" indent="0">
              <a:buNone/>
            </a:pPr>
            <a:endParaRPr lang="en-GB" dirty="0"/>
          </a:p>
          <a:p>
            <a:pPr marL="0" indent="0">
              <a:buNone/>
            </a:pPr>
            <a:endParaRPr lang="en-US" dirty="0" smtClean="0"/>
          </a:p>
          <a:p>
            <a:endParaRPr lang="en-GB" dirty="0"/>
          </a:p>
        </p:txBody>
      </p:sp>
      <p:pic>
        <p:nvPicPr>
          <p:cNvPr id="2050"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37" y="1281414"/>
            <a:ext cx="8426719" cy="443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59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distribution</a:t>
            </a:r>
            <a:endParaRPr lang="en-GB" dirty="0"/>
          </a:p>
        </p:txBody>
      </p:sp>
      <p:pic>
        <p:nvPicPr>
          <p:cNvPr id="3074"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722" y="1807411"/>
            <a:ext cx="4885614" cy="292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654" y="1807411"/>
            <a:ext cx="5413413" cy="292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70722" y="4962638"/>
            <a:ext cx="4885614" cy="646331"/>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Revenue distribution among the 3 marker sub-segments from 2020 to 2025</a:t>
            </a:r>
            <a:endParaRPr lang="en-GB" dirty="0"/>
          </a:p>
        </p:txBody>
      </p:sp>
      <p:sp>
        <p:nvSpPr>
          <p:cNvPr id="4" name="Rectangle 3"/>
          <p:cNvSpPr/>
          <p:nvPr/>
        </p:nvSpPr>
        <p:spPr>
          <a:xfrm>
            <a:off x="6501654" y="5091794"/>
            <a:ext cx="4814203" cy="369332"/>
          </a:xfrm>
          <a:prstGeom prst="rect">
            <a:avLst/>
          </a:prstGeom>
        </p:spPr>
        <p:txBody>
          <a:bodyPr wrap="none">
            <a:spAutoFit/>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USA smart lighting revenue by sub-segment. </a:t>
            </a:r>
            <a:endParaRPr lang="en-GB" dirty="0"/>
          </a:p>
        </p:txBody>
      </p:sp>
    </p:spTree>
    <p:extLst>
      <p:ext uri="{BB962C8B-B14F-4D97-AF65-F5344CB8AC3E}">
        <p14:creationId xmlns:p14="http://schemas.microsoft.com/office/powerpoint/2010/main" val="184050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482860"/>
            <a:ext cx="10773974" cy="782357"/>
          </a:xfrm>
        </p:spPr>
        <p:txBody>
          <a:bodyPr/>
          <a:lstStyle/>
          <a:p>
            <a:r>
              <a:rPr lang="en-US" dirty="0"/>
              <a:t>Smart Lighting market share by </a:t>
            </a:r>
            <a:r>
              <a:rPr lang="en-US" dirty="0" smtClean="0"/>
              <a:t>EU-28 country</a:t>
            </a:r>
            <a:endParaRPr lang="en-GB" dirty="0"/>
          </a:p>
        </p:txBody>
      </p:sp>
      <p:pic>
        <p:nvPicPr>
          <p:cNvPr id="409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520" y="2179533"/>
            <a:ext cx="3880057" cy="348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39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and Outlook - 1</a:t>
            </a:r>
            <a:endParaRPr lang="en-GB" dirty="0"/>
          </a:p>
        </p:txBody>
      </p:sp>
      <p:sp>
        <p:nvSpPr>
          <p:cNvPr id="4" name="Content Placeholder 1"/>
          <p:cNvSpPr>
            <a:spLocks noGrp="1"/>
          </p:cNvSpPr>
          <p:nvPr>
            <p:ph sz="half" idx="1"/>
          </p:nvPr>
        </p:nvSpPr>
        <p:spPr>
          <a:xfrm>
            <a:off x="838198" y="1433741"/>
            <a:ext cx="10957562" cy="3837756"/>
          </a:xfrm>
        </p:spPr>
        <p:txBody>
          <a:bodyPr/>
          <a:lstStyle/>
          <a:p>
            <a:r>
              <a:rPr lang="en-US" dirty="0"/>
              <a:t>Today, lighting is responsible for an annual worldwide greenhouse gas emission of 1,38 billion metric </a:t>
            </a:r>
            <a:r>
              <a:rPr lang="en-US" dirty="0" smtClean="0"/>
              <a:t>tons.</a:t>
            </a:r>
          </a:p>
          <a:p>
            <a:r>
              <a:rPr lang="en-US" dirty="0" smtClean="0"/>
              <a:t>It </a:t>
            </a:r>
            <a:r>
              <a:rPr lang="en-US" dirty="0"/>
              <a:t>is foreseen that in 2040 the needs for artificial light shall attain almost 285 </a:t>
            </a:r>
            <a:r>
              <a:rPr lang="en-US" dirty="0" err="1"/>
              <a:t>Plmh</a:t>
            </a:r>
            <a:r>
              <a:rPr lang="en-US" dirty="0"/>
              <a:t> corresponding to an increase of 25% in lighting service demand. </a:t>
            </a:r>
            <a:endParaRPr lang="en-US" dirty="0" smtClean="0"/>
          </a:p>
          <a:p>
            <a:r>
              <a:rPr lang="en-US" dirty="0" smtClean="0"/>
              <a:t>The light </a:t>
            </a:r>
            <a:r>
              <a:rPr lang="en-US" dirty="0"/>
              <a:t>source technology </a:t>
            </a:r>
            <a:r>
              <a:rPr lang="en-US" dirty="0" smtClean="0"/>
              <a:t>evolutions </a:t>
            </a:r>
            <a:r>
              <a:rPr lang="en-US" dirty="0"/>
              <a:t>are not sufficient to stem uncontrollable growth. S</a:t>
            </a:r>
            <a:r>
              <a:rPr lang="en-US" dirty="0" smtClean="0"/>
              <a:t>ince </a:t>
            </a:r>
            <a:r>
              <a:rPr lang="en-US" dirty="0"/>
              <a:t>2000’s, the rise of </a:t>
            </a:r>
            <a:r>
              <a:rPr lang="en-US" dirty="0" smtClean="0"/>
              <a:t>SSL </a:t>
            </a:r>
            <a:r>
              <a:rPr lang="en-US" dirty="0"/>
              <a:t>has been considered as the 3rd revolution in the domain of lighting. </a:t>
            </a:r>
            <a:r>
              <a:rPr lang="en-US" dirty="0" smtClean="0"/>
              <a:t>However</a:t>
            </a:r>
            <a:r>
              <a:rPr lang="en-US" dirty="0"/>
              <a:t>, this is not sufficient to inhibit the well-known rebound effect. </a:t>
            </a:r>
            <a:endParaRPr lang="en-US" dirty="0" smtClean="0"/>
          </a:p>
          <a:p>
            <a:r>
              <a:rPr lang="en-US" dirty="0"/>
              <a:t>Only the transition from the conventional “analogue” lighting technologies to “digital” lighting can do it! </a:t>
            </a:r>
            <a:endParaRPr lang="en-US" dirty="0" smtClean="0"/>
          </a:p>
          <a:p>
            <a:r>
              <a:rPr lang="en-US" dirty="0"/>
              <a:t>Smart lighting is becoming the 4th revolution and it will be the heart of the “Internet of Things” in smart cities and smart buildings.</a:t>
            </a:r>
            <a:endParaRPr lang="en-GB" dirty="0"/>
          </a:p>
          <a:p>
            <a:endParaRPr lang="en-GB" dirty="0"/>
          </a:p>
          <a:p>
            <a:pPr marL="0" indent="0">
              <a:buNone/>
            </a:pPr>
            <a:endParaRPr lang="en-US" dirty="0" smtClean="0"/>
          </a:p>
          <a:p>
            <a:endParaRPr lang="en-US" dirty="0"/>
          </a:p>
          <a:p>
            <a:r>
              <a:rPr lang="en-US" dirty="0" smtClean="0"/>
              <a:t>.</a:t>
            </a:r>
            <a:endParaRPr lang="en-GB" dirty="0"/>
          </a:p>
          <a:p>
            <a:pPr marL="263525" lvl="1"/>
            <a:endParaRPr lang="en-US" sz="2400" dirty="0" smtClean="0"/>
          </a:p>
        </p:txBody>
      </p:sp>
    </p:spTree>
    <p:extLst>
      <p:ext uri="{BB962C8B-B14F-4D97-AF65-F5344CB8AC3E}">
        <p14:creationId xmlns:p14="http://schemas.microsoft.com/office/powerpoint/2010/main" val="2560155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0b72feb-047f-4e13-841c-535f07286172" xsi:nil="true"/>
    <lcf76f155ced4ddcb4097134ff3c332f xmlns="1e1c5d82-e03b-4d6b-97bb-a1180187c80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7D2D4B8525D945941C343DB74505E0" ma:contentTypeVersion="13" ma:contentTypeDescription="Create a new document." ma:contentTypeScope="" ma:versionID="e6f68c45bb042453e745eb0d7d54d7e3">
  <xsd:schema xmlns:xsd="http://www.w3.org/2001/XMLSchema" xmlns:xs="http://www.w3.org/2001/XMLSchema" xmlns:p="http://schemas.microsoft.com/office/2006/metadata/properties" xmlns:ns2="1e1c5d82-e03b-4d6b-97bb-a1180187c800" xmlns:ns3="80b72feb-047f-4e13-841c-535f07286172" targetNamespace="http://schemas.microsoft.com/office/2006/metadata/properties" ma:root="true" ma:fieldsID="07f9a2c7b6e2d11b9cca457e8f6ea115" ns2:_="" ns3:_="">
    <xsd:import namespace="1e1c5d82-e03b-4d6b-97bb-a1180187c800"/>
    <xsd:import namespace="80b72feb-047f-4e13-841c-535f072861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1c5d82-e03b-4d6b-97bb-a1180187c8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b72feb-047f-4e13-841c-535f0728617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6a0c8e8-d916-48fc-a054-6404cfa7f9ee}" ma:internalName="TaxCatchAll" ma:showField="CatchAllData" ma:web="80b72feb-047f-4e13-841c-535f0728617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21ADF3-C4F2-4D5E-A660-22828B497BB3}">
  <ds:schemaRefs>
    <ds:schemaRef ds:uri="80b72feb-047f-4e13-841c-535f07286172"/>
    <ds:schemaRef ds:uri="http://schemas.microsoft.com/office/2006/documentManagement/types"/>
    <ds:schemaRef ds:uri="http://purl.org/dc/elements/1.1/"/>
    <ds:schemaRef ds:uri="http://schemas.microsoft.com/office/2006/metadata/properties"/>
    <ds:schemaRef ds:uri="http://schemas.microsoft.com/office/infopath/2007/PartnerControls"/>
    <ds:schemaRef ds:uri="1e1c5d82-e03b-4d6b-97bb-a1180187c800"/>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9C39ACA-DFE5-4C32-B614-9F1E87531593}">
  <ds:schemaRefs>
    <ds:schemaRef ds:uri="http://schemas.microsoft.com/sharepoint/v3/contenttype/forms"/>
  </ds:schemaRefs>
</ds:datastoreItem>
</file>

<file path=customXml/itemProps3.xml><?xml version="1.0" encoding="utf-8"?>
<ds:datastoreItem xmlns:ds="http://schemas.openxmlformats.org/officeDocument/2006/customXml" ds:itemID="{21A17433-1F9D-4617-B03B-6CEA180EA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1c5d82-e03b-4d6b-97bb-a1180187c800"/>
    <ds:schemaRef ds:uri="80b72feb-047f-4e13-841c-535f07286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665</TotalTime>
  <Words>1623</Words>
  <Application>Microsoft Office PowerPoint</Application>
  <PresentationFormat>Widescreen</PresentationFormat>
  <Paragraphs>60</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Smart Lighting systems:  Dream or reality</vt:lpstr>
      <vt:lpstr>Overview and problem setting - 1</vt:lpstr>
      <vt:lpstr>Overview and problem setting - 2</vt:lpstr>
      <vt:lpstr>Smart Lighting</vt:lpstr>
      <vt:lpstr>Smart Lighting</vt:lpstr>
      <vt:lpstr>Smart Lighting market size</vt:lpstr>
      <vt:lpstr>Revenue distribution</vt:lpstr>
      <vt:lpstr>Smart Lighting market share by EU-28 country</vt:lpstr>
      <vt:lpstr>Conclusions and Outlook - 1</vt:lpstr>
      <vt:lpstr>Conclusions and Outlook - 2</vt:lpstr>
      <vt:lpstr>Conclusions and Outlook - 2</vt:lpstr>
      <vt:lpstr>Conclusions and Outlook - 3</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the investment needs  in European industry  for the 2030 energy efficiency targets</dc:title>
  <dc:creator>SAVIUC Iolanda (JRC-ISPRA)</dc:creator>
  <cp:lastModifiedBy>BERTOLDI Paolo (JRC-ISPRA)</cp:lastModifiedBy>
  <cp:revision>50</cp:revision>
  <dcterms:created xsi:type="dcterms:W3CDTF">2024-01-09T10:27:53Z</dcterms:created>
  <dcterms:modified xsi:type="dcterms:W3CDTF">2024-03-05T16:14:27Z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0x010100D87D2D4B8525D945941C343DB74505E0</vt:lpwstr>
  </property>
  <property fmtid="{D5CDD505-2E9C-101B-9397-08002B2CF9AE}" pid="3" name="MediaServiceImageTags">
    <vt:lpwstr/>
  </property>
</Properties>
</file>